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432" r:id="rId2"/>
    <p:sldId id="424" r:id="rId3"/>
    <p:sldId id="425" r:id="rId4"/>
    <p:sldId id="433" r:id="rId5"/>
    <p:sldId id="435" r:id="rId6"/>
    <p:sldId id="434" r:id="rId7"/>
    <p:sldId id="426" r:id="rId8"/>
    <p:sldId id="431" r:id="rId9"/>
    <p:sldId id="436" r:id="rId10"/>
    <p:sldId id="437" r:id="rId11"/>
    <p:sldId id="429"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94"/>
  </p:normalViewPr>
  <p:slideViewPr>
    <p:cSldViewPr snapToGrid="0" snapToObjects="1">
      <p:cViewPr varScale="1">
        <p:scale>
          <a:sx n="121" d="100"/>
          <a:sy n="121" d="100"/>
        </p:scale>
        <p:origin x="1944" y="17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C4F021-E993-4EE8-BCD2-805D275D6691}" type="datetimeFigureOut">
              <a:rPr lang="en-US" smtClean="0"/>
              <a:t>5/3/21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0F7F8C-1EA9-44F1-9262-2B8D5C488080}" type="slidenum">
              <a:rPr lang="en-US" smtClean="0"/>
              <a:t>‹#›</a:t>
            </a:fld>
            <a:endParaRPr lang="en-US" dirty="0"/>
          </a:p>
        </p:txBody>
      </p:sp>
    </p:spTree>
    <p:extLst>
      <p:ext uri="{BB962C8B-B14F-4D97-AF65-F5344CB8AC3E}">
        <p14:creationId xmlns:p14="http://schemas.microsoft.com/office/powerpoint/2010/main" val="3294681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introduce yourself and the program. Feel free to share about your education/career background, how long you’ve been teaching, etc. </a:t>
            </a:r>
          </a:p>
        </p:txBody>
      </p:sp>
      <p:sp>
        <p:nvSpPr>
          <p:cNvPr id="4" name="Slide Number Placeholder 3"/>
          <p:cNvSpPr>
            <a:spLocks noGrp="1"/>
          </p:cNvSpPr>
          <p:nvPr>
            <p:ph type="sldNum" sz="quarter" idx="5"/>
          </p:nvPr>
        </p:nvSpPr>
        <p:spPr/>
        <p:txBody>
          <a:bodyPr/>
          <a:lstStyle/>
          <a:p>
            <a:fld id="{070F7F8C-1EA9-44F1-9262-2B8D5C488080}" type="slidenum">
              <a:rPr lang="en-US" smtClean="0"/>
              <a:t>1</a:t>
            </a:fld>
            <a:endParaRPr lang="en-US" dirty="0"/>
          </a:p>
        </p:txBody>
      </p:sp>
    </p:spTree>
    <p:extLst>
      <p:ext uri="{BB962C8B-B14F-4D97-AF65-F5344CB8AC3E}">
        <p14:creationId xmlns:p14="http://schemas.microsoft.com/office/powerpoint/2010/main" val="1197523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E5604AE-F173-4B68-A0D5-29796811734E}" type="slidenum">
              <a:rPr lang="en-US" smtClean="0"/>
              <a:pPr>
                <a:defRPr/>
              </a:pPr>
              <a:t>10</a:t>
            </a:fld>
            <a:endParaRPr lang="en-US" dirty="0"/>
          </a:p>
        </p:txBody>
      </p:sp>
    </p:spTree>
    <p:extLst>
      <p:ext uri="{BB962C8B-B14F-4D97-AF65-F5344CB8AC3E}">
        <p14:creationId xmlns:p14="http://schemas.microsoft.com/office/powerpoint/2010/main" val="1506618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E5604AE-F173-4B68-A0D5-29796811734E}" type="slidenum">
              <a:rPr lang="en-US" smtClean="0"/>
              <a:pPr>
                <a:defRPr/>
              </a:pPr>
              <a:t>2</a:t>
            </a:fld>
            <a:endParaRPr lang="en-US" dirty="0"/>
          </a:p>
        </p:txBody>
      </p:sp>
    </p:spTree>
    <p:extLst>
      <p:ext uri="{BB962C8B-B14F-4D97-AF65-F5344CB8AC3E}">
        <p14:creationId xmlns:p14="http://schemas.microsoft.com/office/powerpoint/2010/main" val="2822973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E5604AE-F173-4B68-A0D5-29796811734E}" type="slidenum">
              <a:rPr lang="en-US" smtClean="0"/>
              <a:pPr>
                <a:defRPr/>
              </a:pPr>
              <a:t>3</a:t>
            </a:fld>
            <a:endParaRPr lang="en-US" dirty="0"/>
          </a:p>
        </p:txBody>
      </p:sp>
    </p:spTree>
    <p:extLst>
      <p:ext uri="{BB962C8B-B14F-4D97-AF65-F5344CB8AC3E}">
        <p14:creationId xmlns:p14="http://schemas.microsoft.com/office/powerpoint/2010/main" val="5370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E5604AE-F173-4B68-A0D5-29796811734E}" type="slidenum">
              <a:rPr lang="en-US" smtClean="0"/>
              <a:pPr>
                <a:defRPr/>
              </a:pPr>
              <a:t>4</a:t>
            </a:fld>
            <a:endParaRPr lang="en-US" dirty="0"/>
          </a:p>
        </p:txBody>
      </p:sp>
    </p:spTree>
    <p:extLst>
      <p:ext uri="{BB962C8B-B14F-4D97-AF65-F5344CB8AC3E}">
        <p14:creationId xmlns:p14="http://schemas.microsoft.com/office/powerpoint/2010/main" val="3819429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E5604AE-F173-4B68-A0D5-29796811734E}" type="slidenum">
              <a:rPr lang="en-US" smtClean="0"/>
              <a:pPr>
                <a:defRPr/>
              </a:pPr>
              <a:t>5</a:t>
            </a:fld>
            <a:endParaRPr lang="en-US" dirty="0"/>
          </a:p>
        </p:txBody>
      </p:sp>
    </p:spTree>
    <p:extLst>
      <p:ext uri="{BB962C8B-B14F-4D97-AF65-F5344CB8AC3E}">
        <p14:creationId xmlns:p14="http://schemas.microsoft.com/office/powerpoint/2010/main" val="245224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E5604AE-F173-4B68-A0D5-29796811734E}" type="slidenum">
              <a:rPr lang="en-US" smtClean="0"/>
              <a:pPr>
                <a:defRPr/>
              </a:pPr>
              <a:t>6</a:t>
            </a:fld>
            <a:endParaRPr lang="en-US" dirty="0"/>
          </a:p>
        </p:txBody>
      </p:sp>
    </p:spTree>
    <p:extLst>
      <p:ext uri="{BB962C8B-B14F-4D97-AF65-F5344CB8AC3E}">
        <p14:creationId xmlns:p14="http://schemas.microsoft.com/office/powerpoint/2010/main" val="2264143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E5604AE-F173-4B68-A0D5-29796811734E}" type="slidenum">
              <a:rPr lang="en-US" smtClean="0"/>
              <a:pPr>
                <a:defRPr/>
              </a:pPr>
              <a:t>7</a:t>
            </a:fld>
            <a:endParaRPr lang="en-US" dirty="0"/>
          </a:p>
        </p:txBody>
      </p:sp>
    </p:spTree>
    <p:extLst>
      <p:ext uri="{BB962C8B-B14F-4D97-AF65-F5344CB8AC3E}">
        <p14:creationId xmlns:p14="http://schemas.microsoft.com/office/powerpoint/2010/main" val="844843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E5604AE-F173-4B68-A0D5-29796811734E}" type="slidenum">
              <a:rPr lang="en-US" smtClean="0"/>
              <a:pPr>
                <a:defRPr/>
              </a:pPr>
              <a:t>8</a:t>
            </a:fld>
            <a:endParaRPr lang="en-US" dirty="0"/>
          </a:p>
        </p:txBody>
      </p:sp>
    </p:spTree>
    <p:extLst>
      <p:ext uri="{BB962C8B-B14F-4D97-AF65-F5344CB8AC3E}">
        <p14:creationId xmlns:p14="http://schemas.microsoft.com/office/powerpoint/2010/main" val="1589821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E5604AE-F173-4B68-A0D5-29796811734E}" type="slidenum">
              <a:rPr lang="en-US" smtClean="0"/>
              <a:pPr>
                <a:defRPr/>
              </a:pPr>
              <a:t>9</a:t>
            </a:fld>
            <a:endParaRPr lang="en-US" dirty="0"/>
          </a:p>
        </p:txBody>
      </p:sp>
    </p:spTree>
    <p:extLst>
      <p:ext uri="{BB962C8B-B14F-4D97-AF65-F5344CB8AC3E}">
        <p14:creationId xmlns:p14="http://schemas.microsoft.com/office/powerpoint/2010/main" val="4013079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52D527-731D-D143-AA4A-0AC91A7C8878}" type="datetimeFigureOut">
              <a:rPr lang="en-US" smtClean="0"/>
              <a:t>5/3/21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A6312F-6A48-D940-B92C-02D380293008}" type="slidenum">
              <a:rPr lang="en-US" smtClean="0"/>
              <a:t>‹#›</a:t>
            </a:fld>
            <a:endParaRPr lang="en-US" dirty="0"/>
          </a:p>
        </p:txBody>
      </p:sp>
    </p:spTree>
    <p:extLst>
      <p:ext uri="{BB962C8B-B14F-4D97-AF65-F5344CB8AC3E}">
        <p14:creationId xmlns:p14="http://schemas.microsoft.com/office/powerpoint/2010/main" val="3025800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52D527-731D-D143-AA4A-0AC91A7C8878}" type="datetimeFigureOut">
              <a:rPr lang="en-US" smtClean="0"/>
              <a:t>5/3/21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A6312F-6A48-D940-B92C-02D380293008}" type="slidenum">
              <a:rPr lang="en-US" smtClean="0"/>
              <a:t>‹#›</a:t>
            </a:fld>
            <a:endParaRPr lang="en-US" dirty="0"/>
          </a:p>
        </p:txBody>
      </p:sp>
    </p:spTree>
    <p:extLst>
      <p:ext uri="{BB962C8B-B14F-4D97-AF65-F5344CB8AC3E}">
        <p14:creationId xmlns:p14="http://schemas.microsoft.com/office/powerpoint/2010/main" val="167737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52D527-731D-D143-AA4A-0AC91A7C8878}" type="datetimeFigureOut">
              <a:rPr lang="en-US" smtClean="0"/>
              <a:t>5/3/21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A6312F-6A48-D940-B92C-02D380293008}" type="slidenum">
              <a:rPr lang="en-US" smtClean="0"/>
              <a:t>‹#›</a:t>
            </a:fld>
            <a:endParaRPr lang="en-US" dirty="0"/>
          </a:p>
        </p:txBody>
      </p:sp>
    </p:spTree>
    <p:extLst>
      <p:ext uri="{BB962C8B-B14F-4D97-AF65-F5344CB8AC3E}">
        <p14:creationId xmlns:p14="http://schemas.microsoft.com/office/powerpoint/2010/main" val="2967008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647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Text Placeholder 2"/>
          <p:cNvSpPr>
            <a:spLocks noGrp="1"/>
          </p:cNvSpPr>
          <p:nvPr>
            <p:ph idx="1" hasCustomPrompt="1"/>
          </p:nvPr>
        </p:nvSpPr>
        <p:spPr>
          <a:xfrm>
            <a:off x="914400" y="1219200"/>
            <a:ext cx="7315200" cy="4419600"/>
          </a:xfrm>
          <a:prstGeom prst="rect">
            <a:avLst/>
          </a:prstGeom>
        </p:spPr>
        <p:txBody>
          <a:bodyPr vert="horz" lIns="0" tIns="0" rIns="0" bIns="0" rtlCol="0">
            <a:normAutofit/>
          </a:bodyPr>
          <a:lstStyle>
            <a:lvl1pPr marL="0" indent="0" algn="l">
              <a:buNone/>
              <a:defRPr sz="3200" b="0"/>
            </a:lvl1pPr>
          </a:lstStyle>
          <a:p>
            <a:pPr lvl="0"/>
            <a:r>
              <a:rPr lang="en-US" dirty="0"/>
              <a:t>Text here</a:t>
            </a:r>
          </a:p>
        </p:txBody>
      </p:sp>
      <p:pic>
        <p:nvPicPr>
          <p:cNvPr id="4" name="Picture 3">
            <a:extLst>
              <a:ext uri="{FF2B5EF4-FFF2-40B4-BE49-F238E27FC236}">
                <a16:creationId xmlns:a16="http://schemas.microsoft.com/office/drawing/2014/main" id="{9981AA81-AB63-4E45-873C-9FE3C65062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24600" y="6090042"/>
            <a:ext cx="2552700" cy="420198"/>
          </a:xfrm>
          <a:prstGeom prst="rect">
            <a:avLst/>
          </a:prstGeom>
        </p:spPr>
      </p:pic>
      <p:sp>
        <p:nvSpPr>
          <p:cNvPr id="6" name="Rectangle 5">
            <a:extLst>
              <a:ext uri="{FF2B5EF4-FFF2-40B4-BE49-F238E27FC236}">
                <a16:creationId xmlns:a16="http://schemas.microsoft.com/office/drawing/2014/main" id="{23C95214-7201-3242-93A8-0FF706AEA192}"/>
              </a:ext>
            </a:extLst>
          </p:cNvPr>
          <p:cNvSpPr/>
          <p:nvPr userDrawn="1"/>
        </p:nvSpPr>
        <p:spPr>
          <a:xfrm>
            <a:off x="0" y="0"/>
            <a:ext cx="9144000" cy="914400"/>
          </a:xfrm>
          <a:prstGeom prst="rect">
            <a:avLst/>
          </a:prstGeom>
          <a:gradFill>
            <a:gsLst>
              <a:gs pos="0">
                <a:srgbClr val="00A9DC"/>
              </a:gs>
              <a:gs pos="99000">
                <a:srgbClr val="00519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E2628638-F32D-C64A-8F16-23BA5F2224DB}"/>
              </a:ext>
            </a:extLst>
          </p:cNvPr>
          <p:cNvSpPr txBox="1"/>
          <p:nvPr userDrawn="1"/>
        </p:nvSpPr>
        <p:spPr>
          <a:xfrm>
            <a:off x="0" y="41701"/>
            <a:ext cx="9144000" cy="830997"/>
          </a:xfrm>
          <a:prstGeom prst="rect">
            <a:avLst/>
          </a:prstGeom>
          <a:noFill/>
        </p:spPr>
        <p:txBody>
          <a:bodyPr wrap="square" rtlCol="0">
            <a:spAutoFit/>
          </a:bodyPr>
          <a:lstStyle/>
          <a:p>
            <a:pPr algn="ctr"/>
            <a:r>
              <a:rPr lang="en-US" sz="4800" b="1" dirty="0">
                <a:solidFill>
                  <a:schemeClr val="bg1"/>
                </a:solidFill>
                <a:latin typeface="+mn-lt"/>
              </a:rPr>
              <a:t>Next Session</a:t>
            </a:r>
          </a:p>
        </p:txBody>
      </p:sp>
    </p:spTree>
    <p:extLst>
      <p:ext uri="{BB962C8B-B14F-4D97-AF65-F5344CB8AC3E}">
        <p14:creationId xmlns:p14="http://schemas.microsoft.com/office/powerpoint/2010/main" val="391917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52D527-731D-D143-AA4A-0AC91A7C8878}" type="datetimeFigureOut">
              <a:rPr lang="en-US" smtClean="0"/>
              <a:t>5/3/21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A6312F-6A48-D940-B92C-02D380293008}" type="slidenum">
              <a:rPr lang="en-US" smtClean="0"/>
              <a:t>‹#›</a:t>
            </a:fld>
            <a:endParaRPr lang="en-US" dirty="0"/>
          </a:p>
        </p:txBody>
      </p:sp>
    </p:spTree>
    <p:extLst>
      <p:ext uri="{BB962C8B-B14F-4D97-AF65-F5344CB8AC3E}">
        <p14:creationId xmlns:p14="http://schemas.microsoft.com/office/powerpoint/2010/main" val="2167059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52D527-731D-D143-AA4A-0AC91A7C8878}" type="datetimeFigureOut">
              <a:rPr lang="en-US" smtClean="0"/>
              <a:t>5/3/21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A6312F-6A48-D940-B92C-02D380293008}" type="slidenum">
              <a:rPr lang="en-US" smtClean="0"/>
              <a:t>‹#›</a:t>
            </a:fld>
            <a:endParaRPr lang="en-US" dirty="0"/>
          </a:p>
        </p:txBody>
      </p:sp>
    </p:spTree>
    <p:extLst>
      <p:ext uri="{BB962C8B-B14F-4D97-AF65-F5344CB8AC3E}">
        <p14:creationId xmlns:p14="http://schemas.microsoft.com/office/powerpoint/2010/main" val="3837681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52D527-731D-D143-AA4A-0AC91A7C8878}" type="datetimeFigureOut">
              <a:rPr lang="en-US" smtClean="0"/>
              <a:t>5/3/21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A6312F-6A48-D940-B92C-02D380293008}" type="slidenum">
              <a:rPr lang="en-US" smtClean="0"/>
              <a:t>‹#›</a:t>
            </a:fld>
            <a:endParaRPr lang="en-US" dirty="0"/>
          </a:p>
        </p:txBody>
      </p:sp>
    </p:spTree>
    <p:extLst>
      <p:ext uri="{BB962C8B-B14F-4D97-AF65-F5344CB8AC3E}">
        <p14:creationId xmlns:p14="http://schemas.microsoft.com/office/powerpoint/2010/main" val="1486183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52D527-731D-D143-AA4A-0AC91A7C8878}" type="datetimeFigureOut">
              <a:rPr lang="en-US" smtClean="0"/>
              <a:t>5/3/21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9A6312F-6A48-D940-B92C-02D380293008}" type="slidenum">
              <a:rPr lang="en-US" smtClean="0"/>
              <a:t>‹#›</a:t>
            </a:fld>
            <a:endParaRPr lang="en-US" dirty="0"/>
          </a:p>
        </p:txBody>
      </p:sp>
    </p:spTree>
    <p:extLst>
      <p:ext uri="{BB962C8B-B14F-4D97-AF65-F5344CB8AC3E}">
        <p14:creationId xmlns:p14="http://schemas.microsoft.com/office/powerpoint/2010/main" val="3383351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52D527-731D-D143-AA4A-0AC91A7C8878}" type="datetimeFigureOut">
              <a:rPr lang="en-US" smtClean="0"/>
              <a:t>5/3/21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9A6312F-6A48-D940-B92C-02D380293008}" type="slidenum">
              <a:rPr lang="en-US" smtClean="0"/>
              <a:t>‹#›</a:t>
            </a:fld>
            <a:endParaRPr lang="en-US" dirty="0"/>
          </a:p>
        </p:txBody>
      </p:sp>
    </p:spTree>
    <p:extLst>
      <p:ext uri="{BB962C8B-B14F-4D97-AF65-F5344CB8AC3E}">
        <p14:creationId xmlns:p14="http://schemas.microsoft.com/office/powerpoint/2010/main" val="4103386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52D527-731D-D143-AA4A-0AC91A7C8878}" type="datetimeFigureOut">
              <a:rPr lang="en-US" smtClean="0"/>
              <a:t>5/3/21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9A6312F-6A48-D940-B92C-02D380293008}" type="slidenum">
              <a:rPr lang="en-US" smtClean="0"/>
              <a:t>‹#›</a:t>
            </a:fld>
            <a:endParaRPr lang="en-US" dirty="0"/>
          </a:p>
        </p:txBody>
      </p:sp>
    </p:spTree>
    <p:extLst>
      <p:ext uri="{BB962C8B-B14F-4D97-AF65-F5344CB8AC3E}">
        <p14:creationId xmlns:p14="http://schemas.microsoft.com/office/powerpoint/2010/main" val="1557894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52D527-731D-D143-AA4A-0AC91A7C8878}" type="datetimeFigureOut">
              <a:rPr lang="en-US" smtClean="0"/>
              <a:t>5/3/21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A6312F-6A48-D940-B92C-02D380293008}" type="slidenum">
              <a:rPr lang="en-US" smtClean="0"/>
              <a:t>‹#›</a:t>
            </a:fld>
            <a:endParaRPr lang="en-US" dirty="0"/>
          </a:p>
        </p:txBody>
      </p:sp>
    </p:spTree>
    <p:extLst>
      <p:ext uri="{BB962C8B-B14F-4D97-AF65-F5344CB8AC3E}">
        <p14:creationId xmlns:p14="http://schemas.microsoft.com/office/powerpoint/2010/main" val="3059688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52D527-731D-D143-AA4A-0AC91A7C8878}" type="datetimeFigureOut">
              <a:rPr lang="en-US" smtClean="0"/>
              <a:t>5/3/21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A6312F-6A48-D940-B92C-02D380293008}" type="slidenum">
              <a:rPr lang="en-US" smtClean="0"/>
              <a:t>‹#›</a:t>
            </a:fld>
            <a:endParaRPr lang="en-US" dirty="0"/>
          </a:p>
        </p:txBody>
      </p:sp>
    </p:spTree>
    <p:extLst>
      <p:ext uri="{BB962C8B-B14F-4D97-AF65-F5344CB8AC3E}">
        <p14:creationId xmlns:p14="http://schemas.microsoft.com/office/powerpoint/2010/main" val="2874627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52D527-731D-D143-AA4A-0AC91A7C8878}" type="datetimeFigureOut">
              <a:rPr lang="en-US" smtClean="0"/>
              <a:t>5/3/21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A6312F-6A48-D940-B92C-02D380293008}" type="slidenum">
              <a:rPr lang="en-US" smtClean="0"/>
              <a:t>‹#›</a:t>
            </a:fld>
            <a:endParaRPr lang="en-US" dirty="0"/>
          </a:p>
        </p:txBody>
      </p:sp>
    </p:spTree>
    <p:extLst>
      <p:ext uri="{BB962C8B-B14F-4D97-AF65-F5344CB8AC3E}">
        <p14:creationId xmlns:p14="http://schemas.microsoft.com/office/powerpoint/2010/main" val="24336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eattlecentralcreativeacademy.com/"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https://www.instagram.com/creative_academy/"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69EB30E-4B29-BA4A-83F8-065D56D845E8}"/>
              </a:ext>
            </a:extLst>
          </p:cNvPr>
          <p:cNvSpPr txBox="1"/>
          <p:nvPr/>
        </p:nvSpPr>
        <p:spPr>
          <a:xfrm>
            <a:off x="683941" y="1323277"/>
            <a:ext cx="7776118" cy="2446824"/>
          </a:xfrm>
          <a:prstGeom prst="rect">
            <a:avLst/>
          </a:prstGeom>
          <a:noFill/>
        </p:spPr>
        <p:txBody>
          <a:bodyPr wrap="square" rtlCol="0">
            <a:spAutoFit/>
          </a:bodyPr>
          <a:lstStyle/>
          <a:p>
            <a:pPr algn="ctr"/>
            <a:r>
              <a:rPr lang="en-US" sz="5400" b="1" dirty="0">
                <a:solidFill>
                  <a:schemeClr val="bg1"/>
                </a:solidFill>
              </a:rPr>
              <a:t>Program Name </a:t>
            </a:r>
          </a:p>
          <a:p>
            <a:pPr algn="ctr">
              <a:spcAft>
                <a:spcPts val="1800"/>
              </a:spcAft>
            </a:pPr>
            <a:r>
              <a:rPr lang="en-US" sz="5400" b="1" dirty="0">
                <a:solidFill>
                  <a:schemeClr val="bg1"/>
                </a:solidFill>
              </a:rPr>
              <a:t>Goes Here</a:t>
            </a:r>
          </a:p>
          <a:p>
            <a:pPr algn="ctr"/>
            <a:r>
              <a:rPr lang="en-US" sz="3000" dirty="0">
                <a:solidFill>
                  <a:schemeClr val="bg1"/>
                </a:solidFill>
              </a:rPr>
              <a:t>Presenter Name Goes Here</a:t>
            </a:r>
          </a:p>
        </p:txBody>
      </p:sp>
      <p:pic>
        <p:nvPicPr>
          <p:cNvPr id="3" name="Picture 2" descr="Shape&#10;&#10;Description automatically generated">
            <a:extLst>
              <a:ext uri="{FF2B5EF4-FFF2-40B4-BE49-F238E27FC236}">
                <a16:creationId xmlns:a16="http://schemas.microsoft.com/office/drawing/2014/main" id="{E92ABD81-07FF-964D-BD37-B265B5082B97}"/>
              </a:ext>
            </a:extLst>
          </p:cNvPr>
          <p:cNvPicPr>
            <a:picLocks noChangeAspect="1"/>
          </p:cNvPicPr>
          <p:nvPr/>
        </p:nvPicPr>
        <p:blipFill>
          <a:blip r:embed="rId3"/>
          <a:stretch>
            <a:fillRect/>
          </a:stretch>
        </p:blipFill>
        <p:spPr>
          <a:xfrm>
            <a:off x="-12192" y="0"/>
            <a:ext cx="9156192" cy="6867144"/>
          </a:xfrm>
          <a:prstGeom prst="rect">
            <a:avLst/>
          </a:prstGeom>
        </p:spPr>
      </p:pic>
      <p:sp>
        <p:nvSpPr>
          <p:cNvPr id="4" name="TextBox 3">
            <a:extLst>
              <a:ext uri="{FF2B5EF4-FFF2-40B4-BE49-F238E27FC236}">
                <a16:creationId xmlns:a16="http://schemas.microsoft.com/office/drawing/2014/main" id="{71B4D479-01B3-4BC0-9343-358808C4921D}"/>
              </a:ext>
            </a:extLst>
          </p:cNvPr>
          <p:cNvSpPr txBox="1"/>
          <p:nvPr/>
        </p:nvSpPr>
        <p:spPr>
          <a:xfrm>
            <a:off x="677845" y="977604"/>
            <a:ext cx="7776118" cy="1384995"/>
          </a:xfrm>
          <a:prstGeom prst="rect">
            <a:avLst/>
          </a:prstGeom>
          <a:noFill/>
        </p:spPr>
        <p:txBody>
          <a:bodyPr wrap="square" rtlCol="0">
            <a:spAutoFit/>
          </a:bodyPr>
          <a:lstStyle/>
          <a:p>
            <a:pPr algn="ctr"/>
            <a:r>
              <a:rPr lang="en-US" sz="5400" b="1" dirty="0">
                <a:solidFill>
                  <a:schemeClr val="bg1"/>
                </a:solidFill>
              </a:rPr>
              <a:t>Graphic Design</a:t>
            </a:r>
          </a:p>
          <a:p>
            <a:pPr algn="ctr"/>
            <a:r>
              <a:rPr lang="en-US" sz="3000" dirty="0">
                <a:solidFill>
                  <a:schemeClr val="bg1"/>
                </a:solidFill>
              </a:rPr>
              <a:t>Marc Salverda</a:t>
            </a:r>
          </a:p>
        </p:txBody>
      </p:sp>
    </p:spTree>
    <p:extLst>
      <p:ext uri="{BB962C8B-B14F-4D97-AF65-F5344CB8AC3E}">
        <p14:creationId xmlns:p14="http://schemas.microsoft.com/office/powerpoint/2010/main" val="1689255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01D423-2854-8C48-9232-963FE661F0CD}"/>
              </a:ext>
            </a:extLst>
          </p:cNvPr>
          <p:cNvSpPr txBox="1"/>
          <p:nvPr/>
        </p:nvSpPr>
        <p:spPr>
          <a:xfrm>
            <a:off x="9296400" y="990600"/>
            <a:ext cx="184731" cy="369332"/>
          </a:xfrm>
          <a:prstGeom prst="rect">
            <a:avLst/>
          </a:prstGeom>
          <a:noFill/>
        </p:spPr>
        <p:txBody>
          <a:bodyPr wrap="none" rtlCol="0">
            <a:spAutoFit/>
          </a:bodyPr>
          <a:lstStyle/>
          <a:p>
            <a:endParaRPr lang="en-US" dirty="0"/>
          </a:p>
        </p:txBody>
      </p:sp>
      <p:sp>
        <p:nvSpPr>
          <p:cNvPr id="2" name="Rectangle 1">
            <a:extLst>
              <a:ext uri="{FF2B5EF4-FFF2-40B4-BE49-F238E27FC236}">
                <a16:creationId xmlns:a16="http://schemas.microsoft.com/office/drawing/2014/main" id="{3402EA48-272D-2549-BD15-FFA90977AE1D}"/>
              </a:ext>
            </a:extLst>
          </p:cNvPr>
          <p:cNvSpPr/>
          <p:nvPr/>
        </p:nvSpPr>
        <p:spPr>
          <a:xfrm>
            <a:off x="0" y="0"/>
            <a:ext cx="9144000" cy="914400"/>
          </a:xfrm>
          <a:prstGeom prst="rect">
            <a:avLst/>
          </a:prstGeom>
          <a:gradFill>
            <a:gsLst>
              <a:gs pos="0">
                <a:srgbClr val="00A9DC"/>
              </a:gs>
              <a:gs pos="99000">
                <a:srgbClr val="00519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93CE6794-84CB-7848-906B-1B56A0A361E2}"/>
              </a:ext>
            </a:extLst>
          </p:cNvPr>
          <p:cNvSpPr txBox="1"/>
          <p:nvPr/>
        </p:nvSpPr>
        <p:spPr>
          <a:xfrm>
            <a:off x="0" y="41701"/>
            <a:ext cx="9144000" cy="830997"/>
          </a:xfrm>
          <a:prstGeom prst="rect">
            <a:avLst/>
          </a:prstGeom>
          <a:noFill/>
        </p:spPr>
        <p:txBody>
          <a:bodyPr wrap="square" rtlCol="0">
            <a:spAutoFit/>
          </a:bodyPr>
          <a:lstStyle/>
          <a:p>
            <a:pPr algn="ctr"/>
            <a:r>
              <a:rPr lang="en-US" sz="4800" b="1" dirty="0">
                <a:solidFill>
                  <a:schemeClr val="bg1"/>
                </a:solidFill>
              </a:rPr>
              <a:t>Talking Points</a:t>
            </a:r>
          </a:p>
        </p:txBody>
      </p:sp>
      <p:sp>
        <p:nvSpPr>
          <p:cNvPr id="6" name="TextBox 5">
            <a:extLst>
              <a:ext uri="{FF2B5EF4-FFF2-40B4-BE49-F238E27FC236}">
                <a16:creationId xmlns:a16="http://schemas.microsoft.com/office/drawing/2014/main" id="{B25DDAB1-F2A1-5143-B1BB-73BEFA3BEADB}"/>
              </a:ext>
            </a:extLst>
          </p:cNvPr>
          <p:cNvSpPr txBox="1"/>
          <p:nvPr/>
        </p:nvSpPr>
        <p:spPr>
          <a:xfrm>
            <a:off x="685800" y="1359932"/>
            <a:ext cx="7772400" cy="5078313"/>
          </a:xfrm>
          <a:prstGeom prst="rect">
            <a:avLst/>
          </a:prstGeom>
          <a:noFill/>
        </p:spPr>
        <p:txBody>
          <a:bodyPr wrap="square" rtlCol="0">
            <a:spAutoFit/>
          </a:bodyPr>
          <a:lstStyle/>
          <a:p>
            <a:r>
              <a:rPr lang="en-US" b="1" dirty="0"/>
              <a:t>Apply</a:t>
            </a:r>
            <a:endParaRPr lang="en-US" dirty="0"/>
          </a:p>
          <a:p>
            <a:pPr lvl="0"/>
            <a:r>
              <a:rPr lang="en-US" dirty="0"/>
              <a:t>Admission to Seattle Central College</a:t>
            </a:r>
          </a:p>
          <a:p>
            <a:pPr lvl="0"/>
            <a:r>
              <a:rPr lang="en-US" dirty="0"/>
              <a:t>Academic Requirements</a:t>
            </a:r>
          </a:p>
          <a:p>
            <a:pPr lvl="0"/>
            <a:r>
              <a:rPr lang="en-US" dirty="0"/>
              <a:t>Advising – Fill out a FAFSA form no matter what</a:t>
            </a:r>
          </a:p>
          <a:p>
            <a:pPr lvl="0"/>
            <a:r>
              <a:rPr lang="en-US" dirty="0"/>
              <a:t>Portfolio Review</a:t>
            </a:r>
          </a:p>
          <a:p>
            <a:pPr lvl="0"/>
            <a:r>
              <a:rPr lang="en-US" dirty="0"/>
              <a:t>Portfolio Submission Dates</a:t>
            </a:r>
          </a:p>
          <a:p>
            <a:pPr lvl="0"/>
            <a:r>
              <a:rPr lang="en-US" dirty="0"/>
              <a:t>Open House</a:t>
            </a:r>
          </a:p>
          <a:p>
            <a:pPr lvl="1"/>
            <a:r>
              <a:rPr lang="en-US" dirty="0"/>
              <a:t>Spring 2021 – May 5</a:t>
            </a:r>
            <a:r>
              <a:rPr lang="en-US" baseline="30000" dirty="0"/>
              <a:t>th</a:t>
            </a:r>
            <a:r>
              <a:rPr lang="en-US" dirty="0"/>
              <a:t> – 5:30 to 6:30pm</a:t>
            </a:r>
          </a:p>
          <a:p>
            <a:pPr lvl="0"/>
            <a:r>
              <a:rPr lang="en-US" dirty="0"/>
              <a:t>Enrollment and Registration information will be sent to you</a:t>
            </a:r>
          </a:p>
          <a:p>
            <a:pPr lvl="1"/>
            <a:r>
              <a:rPr lang="en-US" dirty="0"/>
              <a:t>Enrollment meeting – If we are back on campus</a:t>
            </a:r>
          </a:p>
          <a:p>
            <a:r>
              <a:rPr lang="en-US" dirty="0"/>
              <a:t> </a:t>
            </a:r>
          </a:p>
          <a:p>
            <a:r>
              <a:rPr lang="en-US" b="1" dirty="0"/>
              <a:t>Portfolio Shows</a:t>
            </a:r>
            <a:endParaRPr lang="en-US" dirty="0"/>
          </a:p>
          <a:p>
            <a:pPr lvl="0"/>
            <a:r>
              <a:rPr lang="en-US" dirty="0"/>
              <a:t>Two nights – Professionals &amp; Friends and Family</a:t>
            </a:r>
          </a:p>
          <a:p>
            <a:r>
              <a:rPr lang="en-US" b="1" dirty="0"/>
              <a:t>FAQ</a:t>
            </a:r>
            <a:endParaRPr lang="en-US" dirty="0"/>
          </a:p>
          <a:p>
            <a:r>
              <a:rPr lang="en-US" b="1" dirty="0"/>
              <a:t>Contact Info</a:t>
            </a:r>
            <a:endParaRPr lang="en-US" dirty="0"/>
          </a:p>
          <a:p>
            <a:r>
              <a:rPr lang="en-US" dirty="0"/>
              <a:t> </a:t>
            </a:r>
          </a:p>
          <a:p>
            <a:r>
              <a:rPr lang="en-US" dirty="0"/>
              <a:t>If asked about college admissions, advising, etc. and you don’t have the answer, encourage students to stick around for help from 4:30-5pm.</a:t>
            </a:r>
          </a:p>
        </p:txBody>
      </p:sp>
    </p:spTree>
    <p:extLst>
      <p:ext uri="{BB962C8B-B14F-4D97-AF65-F5344CB8AC3E}">
        <p14:creationId xmlns:p14="http://schemas.microsoft.com/office/powerpoint/2010/main" val="3852996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8FA32C-2D67-4ECF-A84D-FF5B8241700C}"/>
              </a:ext>
            </a:extLst>
          </p:cNvPr>
          <p:cNvSpPr>
            <a:spLocks noGrp="1"/>
          </p:cNvSpPr>
          <p:nvPr>
            <p:ph idx="1"/>
          </p:nvPr>
        </p:nvSpPr>
        <p:spPr/>
        <p:txBody>
          <a:bodyPr/>
          <a:lstStyle/>
          <a:p>
            <a:endParaRPr lang="en-US" dirty="0"/>
          </a:p>
          <a:p>
            <a:r>
              <a:rPr lang="en-US" dirty="0"/>
              <a:t>Return to Main Session</a:t>
            </a:r>
          </a:p>
          <a:p>
            <a:endParaRPr lang="en-US" dirty="0"/>
          </a:p>
          <a:p>
            <a:r>
              <a:rPr lang="en-US" dirty="0"/>
              <a:t>(select “Leave Breakout Room” to return)</a:t>
            </a:r>
          </a:p>
        </p:txBody>
      </p:sp>
      <p:pic>
        <p:nvPicPr>
          <p:cNvPr id="6" name="Picture 5">
            <a:extLst>
              <a:ext uri="{FF2B5EF4-FFF2-40B4-BE49-F238E27FC236}">
                <a16:creationId xmlns:a16="http://schemas.microsoft.com/office/drawing/2014/main" id="{CD863432-E283-4D7C-950E-E46E1D3E07D2}"/>
              </a:ext>
            </a:extLst>
          </p:cNvPr>
          <p:cNvPicPr>
            <a:picLocks noChangeAspect="1"/>
          </p:cNvPicPr>
          <p:nvPr/>
        </p:nvPicPr>
        <p:blipFill rotWithShape="1">
          <a:blip r:embed="rId2"/>
          <a:srcRect l="35540"/>
          <a:stretch/>
        </p:blipFill>
        <p:spPr>
          <a:xfrm>
            <a:off x="872983" y="4467225"/>
            <a:ext cx="7398034" cy="749701"/>
          </a:xfrm>
          <a:prstGeom prst="rect">
            <a:avLst/>
          </a:prstGeom>
        </p:spPr>
      </p:pic>
      <p:pic>
        <p:nvPicPr>
          <p:cNvPr id="10" name="Graphic 9" descr="Arrow: Rotate right with solid fill">
            <a:extLst>
              <a:ext uri="{FF2B5EF4-FFF2-40B4-BE49-F238E27FC236}">
                <a16:creationId xmlns:a16="http://schemas.microsoft.com/office/drawing/2014/main" id="{E04CA5CB-E1CB-4640-B063-B4C654CBE1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34175" y="3552825"/>
            <a:ext cx="914400" cy="914400"/>
          </a:xfrm>
          <a:prstGeom prst="rect">
            <a:avLst/>
          </a:prstGeom>
        </p:spPr>
      </p:pic>
    </p:spTree>
    <p:extLst>
      <p:ext uri="{BB962C8B-B14F-4D97-AF65-F5344CB8AC3E}">
        <p14:creationId xmlns:p14="http://schemas.microsoft.com/office/powerpoint/2010/main" val="3458985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01D423-2854-8C48-9232-963FE661F0CD}"/>
              </a:ext>
            </a:extLst>
          </p:cNvPr>
          <p:cNvSpPr txBox="1"/>
          <p:nvPr/>
        </p:nvSpPr>
        <p:spPr>
          <a:xfrm>
            <a:off x="9296400" y="990600"/>
            <a:ext cx="184731" cy="369332"/>
          </a:xfrm>
          <a:prstGeom prst="rect">
            <a:avLst/>
          </a:prstGeom>
          <a:noFill/>
        </p:spPr>
        <p:txBody>
          <a:bodyPr wrap="none" rtlCol="0">
            <a:spAutoFit/>
          </a:bodyPr>
          <a:lstStyle/>
          <a:p>
            <a:endParaRPr lang="en-US" dirty="0"/>
          </a:p>
        </p:txBody>
      </p:sp>
      <p:sp>
        <p:nvSpPr>
          <p:cNvPr id="2" name="Rectangle 1">
            <a:extLst>
              <a:ext uri="{FF2B5EF4-FFF2-40B4-BE49-F238E27FC236}">
                <a16:creationId xmlns:a16="http://schemas.microsoft.com/office/drawing/2014/main" id="{3402EA48-272D-2549-BD15-FFA90977AE1D}"/>
              </a:ext>
            </a:extLst>
          </p:cNvPr>
          <p:cNvSpPr/>
          <p:nvPr/>
        </p:nvSpPr>
        <p:spPr>
          <a:xfrm>
            <a:off x="0" y="0"/>
            <a:ext cx="9144000" cy="914400"/>
          </a:xfrm>
          <a:prstGeom prst="rect">
            <a:avLst/>
          </a:prstGeom>
          <a:gradFill>
            <a:gsLst>
              <a:gs pos="0">
                <a:srgbClr val="00A9DC"/>
              </a:gs>
              <a:gs pos="99000">
                <a:srgbClr val="00519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93CE6794-84CB-7848-906B-1B56A0A361E2}"/>
              </a:ext>
            </a:extLst>
          </p:cNvPr>
          <p:cNvSpPr txBox="1"/>
          <p:nvPr/>
        </p:nvSpPr>
        <p:spPr>
          <a:xfrm>
            <a:off x="0" y="41701"/>
            <a:ext cx="9144000" cy="830997"/>
          </a:xfrm>
          <a:prstGeom prst="rect">
            <a:avLst/>
          </a:prstGeom>
          <a:noFill/>
        </p:spPr>
        <p:txBody>
          <a:bodyPr wrap="square" rtlCol="0">
            <a:spAutoFit/>
          </a:bodyPr>
          <a:lstStyle/>
          <a:p>
            <a:pPr algn="ctr"/>
            <a:r>
              <a:rPr lang="en-US" sz="4800" b="1" dirty="0">
                <a:solidFill>
                  <a:schemeClr val="bg1"/>
                </a:solidFill>
                <a:latin typeface="+mn-lt"/>
              </a:rPr>
              <a:t>What is the program?</a:t>
            </a:r>
          </a:p>
        </p:txBody>
      </p:sp>
      <p:sp>
        <p:nvSpPr>
          <p:cNvPr id="6" name="TextBox 5">
            <a:extLst>
              <a:ext uri="{FF2B5EF4-FFF2-40B4-BE49-F238E27FC236}">
                <a16:creationId xmlns:a16="http://schemas.microsoft.com/office/drawing/2014/main" id="{B25DDAB1-F2A1-5143-B1BB-73BEFA3BEADB}"/>
              </a:ext>
            </a:extLst>
          </p:cNvPr>
          <p:cNvSpPr txBox="1"/>
          <p:nvPr/>
        </p:nvSpPr>
        <p:spPr>
          <a:xfrm>
            <a:off x="685800" y="1359932"/>
            <a:ext cx="7772400" cy="1908215"/>
          </a:xfrm>
          <a:prstGeom prst="rect">
            <a:avLst/>
          </a:prstGeom>
          <a:noFill/>
        </p:spPr>
        <p:txBody>
          <a:bodyPr wrap="square" rtlCol="0">
            <a:spAutoFit/>
          </a:bodyPr>
          <a:lstStyle/>
          <a:p>
            <a:r>
              <a:rPr lang="en-US" sz="2800" b="1" dirty="0">
                <a:solidFill>
                  <a:srgbClr val="005192"/>
                </a:solidFill>
                <a:latin typeface="+mn-lt"/>
              </a:rPr>
              <a:t>Graphic Design at Seattle Central Creative Academy</a:t>
            </a:r>
          </a:p>
          <a:p>
            <a:r>
              <a:rPr lang="en-US" dirty="0"/>
              <a:t>Graduates of the Graphic Design Program get to work when they leave us. We concentrate on skills for immediate entry into the job market. Our curriculum is strong on graphic design fundamentals, yet explores and adapts to emerging communication technologies. We pride ourselves in keeping our curriculum current with changes and developments on an annual basis.</a:t>
            </a:r>
          </a:p>
        </p:txBody>
      </p:sp>
      <p:sp>
        <p:nvSpPr>
          <p:cNvPr id="3" name="Rectangle 2">
            <a:extLst>
              <a:ext uri="{FF2B5EF4-FFF2-40B4-BE49-F238E27FC236}">
                <a16:creationId xmlns:a16="http://schemas.microsoft.com/office/drawing/2014/main" id="{1C918629-EA8F-004D-A9A1-78311BDAD8CB}"/>
              </a:ext>
            </a:extLst>
          </p:cNvPr>
          <p:cNvSpPr/>
          <p:nvPr/>
        </p:nvSpPr>
        <p:spPr>
          <a:xfrm>
            <a:off x="609600" y="3589854"/>
            <a:ext cx="3886200" cy="1508105"/>
          </a:xfrm>
          <a:prstGeom prst="rect">
            <a:avLst/>
          </a:prstGeom>
        </p:spPr>
        <p:txBody>
          <a:bodyPr wrap="square">
            <a:spAutoFit/>
          </a:bodyPr>
          <a:lstStyle/>
          <a:p>
            <a:r>
              <a:rPr lang="en-US" sz="2800" b="1" dirty="0">
                <a:solidFill>
                  <a:srgbClr val="005192"/>
                </a:solidFill>
                <a:latin typeface="+mn-lt"/>
              </a:rPr>
              <a:t>Where is this program offered?</a:t>
            </a:r>
          </a:p>
          <a:p>
            <a:r>
              <a:rPr lang="en-US" dirty="0">
                <a:latin typeface="+mn-lt"/>
              </a:rPr>
              <a:t>Seattle Central Creative Academy</a:t>
            </a:r>
          </a:p>
          <a:p>
            <a:r>
              <a:rPr lang="en-US" dirty="0"/>
              <a:t>Seattle Central College</a:t>
            </a:r>
            <a:endParaRPr lang="en-US" dirty="0">
              <a:latin typeface="+mn-lt"/>
            </a:endParaRPr>
          </a:p>
        </p:txBody>
      </p:sp>
      <p:sp>
        <p:nvSpPr>
          <p:cNvPr id="7" name="Rectangle 6">
            <a:extLst>
              <a:ext uri="{FF2B5EF4-FFF2-40B4-BE49-F238E27FC236}">
                <a16:creationId xmlns:a16="http://schemas.microsoft.com/office/drawing/2014/main" id="{6B4E6AEE-5DC6-EB4E-9B58-759DF764FFA6}"/>
              </a:ext>
            </a:extLst>
          </p:cNvPr>
          <p:cNvSpPr/>
          <p:nvPr/>
        </p:nvSpPr>
        <p:spPr>
          <a:xfrm>
            <a:off x="4572000" y="3589854"/>
            <a:ext cx="3886200" cy="1631216"/>
          </a:xfrm>
          <a:prstGeom prst="rect">
            <a:avLst/>
          </a:prstGeom>
        </p:spPr>
        <p:txBody>
          <a:bodyPr wrap="square">
            <a:spAutoFit/>
          </a:bodyPr>
          <a:lstStyle/>
          <a:p>
            <a:r>
              <a:rPr lang="en-US" sz="2800" b="1" dirty="0">
                <a:solidFill>
                  <a:srgbClr val="005192"/>
                </a:solidFill>
                <a:latin typeface="+mn-lt"/>
              </a:rPr>
              <a:t>Entry Requirements</a:t>
            </a:r>
          </a:p>
          <a:p>
            <a:r>
              <a:rPr lang="en-US" dirty="0">
                <a:latin typeface="+mn-lt"/>
              </a:rPr>
              <a:t>Admission to Seattle Central College</a:t>
            </a:r>
          </a:p>
          <a:p>
            <a:r>
              <a:rPr lang="en-US" dirty="0"/>
              <a:t>College Composition (English 101) and Pre-Algebra (MAT 081)</a:t>
            </a:r>
            <a:endParaRPr lang="en-US" dirty="0">
              <a:latin typeface="+mn-lt"/>
            </a:endParaRPr>
          </a:p>
          <a:p>
            <a:r>
              <a:rPr lang="en-US" dirty="0"/>
              <a:t>Portfolio Review</a:t>
            </a:r>
            <a:endParaRPr lang="en-US" dirty="0">
              <a:latin typeface="+mn-lt"/>
            </a:endParaRPr>
          </a:p>
        </p:txBody>
      </p:sp>
    </p:spTree>
    <p:extLst>
      <p:ext uri="{BB962C8B-B14F-4D97-AF65-F5344CB8AC3E}">
        <p14:creationId xmlns:p14="http://schemas.microsoft.com/office/powerpoint/2010/main" val="2081982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01D423-2854-8C48-9232-963FE661F0CD}"/>
              </a:ext>
            </a:extLst>
          </p:cNvPr>
          <p:cNvSpPr txBox="1"/>
          <p:nvPr/>
        </p:nvSpPr>
        <p:spPr>
          <a:xfrm>
            <a:off x="9296400" y="990600"/>
            <a:ext cx="184731" cy="369332"/>
          </a:xfrm>
          <a:prstGeom prst="rect">
            <a:avLst/>
          </a:prstGeom>
          <a:noFill/>
        </p:spPr>
        <p:txBody>
          <a:bodyPr wrap="none" rtlCol="0">
            <a:spAutoFit/>
          </a:bodyPr>
          <a:lstStyle/>
          <a:p>
            <a:endParaRPr lang="en-US" dirty="0"/>
          </a:p>
        </p:txBody>
      </p:sp>
      <p:sp>
        <p:nvSpPr>
          <p:cNvPr id="2" name="Rectangle 1">
            <a:extLst>
              <a:ext uri="{FF2B5EF4-FFF2-40B4-BE49-F238E27FC236}">
                <a16:creationId xmlns:a16="http://schemas.microsoft.com/office/drawing/2014/main" id="{3402EA48-272D-2549-BD15-FFA90977AE1D}"/>
              </a:ext>
            </a:extLst>
          </p:cNvPr>
          <p:cNvSpPr/>
          <p:nvPr/>
        </p:nvSpPr>
        <p:spPr>
          <a:xfrm>
            <a:off x="0" y="0"/>
            <a:ext cx="9144000" cy="914400"/>
          </a:xfrm>
          <a:prstGeom prst="rect">
            <a:avLst/>
          </a:prstGeom>
          <a:gradFill>
            <a:gsLst>
              <a:gs pos="0">
                <a:srgbClr val="00A9DC"/>
              </a:gs>
              <a:gs pos="99000">
                <a:srgbClr val="00519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93CE6794-84CB-7848-906B-1B56A0A361E2}"/>
              </a:ext>
            </a:extLst>
          </p:cNvPr>
          <p:cNvSpPr txBox="1"/>
          <p:nvPr/>
        </p:nvSpPr>
        <p:spPr>
          <a:xfrm>
            <a:off x="0" y="41701"/>
            <a:ext cx="9144000" cy="830997"/>
          </a:xfrm>
          <a:prstGeom prst="rect">
            <a:avLst/>
          </a:prstGeom>
          <a:noFill/>
        </p:spPr>
        <p:txBody>
          <a:bodyPr wrap="square" rtlCol="0">
            <a:spAutoFit/>
          </a:bodyPr>
          <a:lstStyle/>
          <a:p>
            <a:pPr algn="ctr"/>
            <a:r>
              <a:rPr lang="en-US" sz="4800" b="1" dirty="0">
                <a:solidFill>
                  <a:schemeClr val="bg1"/>
                </a:solidFill>
                <a:latin typeface="+mn-lt"/>
              </a:rPr>
              <a:t>History and Fun Facts</a:t>
            </a:r>
          </a:p>
        </p:txBody>
      </p:sp>
      <p:sp>
        <p:nvSpPr>
          <p:cNvPr id="6" name="TextBox 5">
            <a:extLst>
              <a:ext uri="{FF2B5EF4-FFF2-40B4-BE49-F238E27FC236}">
                <a16:creationId xmlns:a16="http://schemas.microsoft.com/office/drawing/2014/main" id="{B25DDAB1-F2A1-5143-B1BB-73BEFA3BEADB}"/>
              </a:ext>
            </a:extLst>
          </p:cNvPr>
          <p:cNvSpPr txBox="1"/>
          <p:nvPr/>
        </p:nvSpPr>
        <p:spPr>
          <a:xfrm>
            <a:off x="685800" y="1359932"/>
            <a:ext cx="7772400" cy="4524315"/>
          </a:xfrm>
          <a:prstGeom prst="rect">
            <a:avLst/>
          </a:prstGeom>
          <a:noFill/>
        </p:spPr>
        <p:txBody>
          <a:bodyPr wrap="square" rtlCol="0">
            <a:spAutoFit/>
          </a:bodyPr>
          <a:lstStyle/>
          <a:p>
            <a:r>
              <a:rPr lang="en-US" dirty="0">
                <a:latin typeface="+mn-lt"/>
              </a:rPr>
              <a:t>A little bit about the Graphic Design program at Seattle Central</a:t>
            </a:r>
          </a:p>
          <a:p>
            <a:endParaRPr lang="en-US" dirty="0"/>
          </a:p>
          <a:p>
            <a:pPr marL="285750" indent="-285750">
              <a:buFont typeface="Arial" panose="020B0604020202020204" pitchFamily="34" charset="0"/>
              <a:buChar char="•"/>
            </a:pPr>
            <a:r>
              <a:rPr lang="en-US" dirty="0"/>
              <a:t>Established in 1949 as the Advertising Arts program</a:t>
            </a:r>
          </a:p>
          <a:p>
            <a:pPr marL="285750" indent="-285750">
              <a:buFont typeface="Arial" panose="020B0604020202020204" pitchFamily="34" charset="0"/>
              <a:buChar char="•"/>
            </a:pPr>
            <a:r>
              <a:rPr lang="en-US" dirty="0"/>
              <a:t>Part of Broadway-Edison Technical School </a:t>
            </a:r>
          </a:p>
          <a:p>
            <a:pPr marL="285750" indent="-285750">
              <a:buFont typeface="Arial" panose="020B0604020202020204" pitchFamily="34" charset="0"/>
              <a:buChar char="•"/>
            </a:pPr>
            <a:r>
              <a:rPr lang="en-US" dirty="0"/>
              <a:t>Tuition in 1946 was two dollars per quarter </a:t>
            </a:r>
          </a:p>
          <a:p>
            <a:pPr marL="285750" indent="-285750">
              <a:buFont typeface="Arial" panose="020B0604020202020204" pitchFamily="34" charset="0"/>
              <a:buChar char="•"/>
            </a:pPr>
            <a:r>
              <a:rPr lang="en-US" dirty="0"/>
              <a:t>In 1966, Edison became part of Seattle Community College </a:t>
            </a:r>
          </a:p>
          <a:p>
            <a:pPr marL="285750" indent="-285750">
              <a:buFont typeface="Arial" panose="020B0604020202020204" pitchFamily="34" charset="0"/>
              <a:buChar char="•"/>
            </a:pPr>
            <a:r>
              <a:rPr lang="en-US" dirty="0"/>
              <a:t>In 2007, the Seattle Central Creative Academy was formed Students enjoy an $8 million dollar facility that features integrated classes and shared resources, plus studios and labs that simulate real-world, professional environments.</a:t>
            </a:r>
          </a:p>
          <a:p>
            <a:endParaRPr lang="en-US" dirty="0"/>
          </a:p>
          <a:p>
            <a:r>
              <a:rPr lang="en-US" dirty="0">
                <a:latin typeface="+mn-lt"/>
              </a:rPr>
              <a:t>Most recent Alumni polls (2018, 2019 &amp; 2020) result highlights</a:t>
            </a:r>
          </a:p>
          <a:p>
            <a:pPr marL="285750" indent="-285750">
              <a:buFont typeface="Arial" panose="020B0604020202020204" pitchFamily="34" charset="0"/>
              <a:buChar char="•"/>
            </a:pPr>
            <a:r>
              <a:rPr lang="en-US" dirty="0"/>
              <a:t>60% of students were making $35,000.00 or less when they started</a:t>
            </a:r>
          </a:p>
          <a:p>
            <a:pPr marL="285750" indent="-285750">
              <a:buFont typeface="Arial" panose="020B0604020202020204" pitchFamily="34" charset="0"/>
              <a:buChar char="•"/>
            </a:pPr>
            <a:r>
              <a:rPr lang="en-US" dirty="0">
                <a:latin typeface="+mn-lt"/>
              </a:rPr>
              <a:t>70% were making over $55,000.00 in their first job a</a:t>
            </a:r>
            <a:r>
              <a:rPr lang="en-US" dirty="0"/>
              <a:t>fter graduation</a:t>
            </a:r>
          </a:p>
          <a:p>
            <a:pPr marL="285750" indent="-285750">
              <a:buFont typeface="Arial" panose="020B0604020202020204" pitchFamily="34" charset="0"/>
              <a:buChar char="•"/>
            </a:pPr>
            <a:r>
              <a:rPr lang="en-US" dirty="0"/>
              <a:t>62% of graduates found full time employment in 3 months or less</a:t>
            </a:r>
          </a:p>
          <a:p>
            <a:pPr marL="285750" indent="-285750">
              <a:buFont typeface="Arial" panose="020B0604020202020204" pitchFamily="34" charset="0"/>
              <a:buChar char="•"/>
            </a:pPr>
            <a:r>
              <a:rPr lang="en-US" dirty="0"/>
              <a:t>30% had a full-time job in less than a month from graduation </a:t>
            </a:r>
          </a:p>
          <a:p>
            <a:endParaRPr lang="en-US" dirty="0">
              <a:latin typeface="+mn-lt"/>
            </a:endParaRPr>
          </a:p>
        </p:txBody>
      </p:sp>
    </p:spTree>
    <p:extLst>
      <p:ext uri="{BB962C8B-B14F-4D97-AF65-F5344CB8AC3E}">
        <p14:creationId xmlns:p14="http://schemas.microsoft.com/office/powerpoint/2010/main" val="718232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01D423-2854-8C48-9232-963FE661F0CD}"/>
              </a:ext>
            </a:extLst>
          </p:cNvPr>
          <p:cNvSpPr txBox="1"/>
          <p:nvPr/>
        </p:nvSpPr>
        <p:spPr>
          <a:xfrm>
            <a:off x="9296400" y="990600"/>
            <a:ext cx="184731" cy="369332"/>
          </a:xfrm>
          <a:prstGeom prst="rect">
            <a:avLst/>
          </a:prstGeom>
          <a:noFill/>
        </p:spPr>
        <p:txBody>
          <a:bodyPr wrap="none" rtlCol="0">
            <a:spAutoFit/>
          </a:bodyPr>
          <a:lstStyle/>
          <a:p>
            <a:endParaRPr lang="en-US" dirty="0"/>
          </a:p>
        </p:txBody>
      </p:sp>
      <p:sp>
        <p:nvSpPr>
          <p:cNvPr id="2" name="Rectangle 1">
            <a:extLst>
              <a:ext uri="{FF2B5EF4-FFF2-40B4-BE49-F238E27FC236}">
                <a16:creationId xmlns:a16="http://schemas.microsoft.com/office/drawing/2014/main" id="{3402EA48-272D-2549-BD15-FFA90977AE1D}"/>
              </a:ext>
            </a:extLst>
          </p:cNvPr>
          <p:cNvSpPr/>
          <p:nvPr/>
        </p:nvSpPr>
        <p:spPr>
          <a:xfrm>
            <a:off x="0" y="0"/>
            <a:ext cx="9144000" cy="914400"/>
          </a:xfrm>
          <a:prstGeom prst="rect">
            <a:avLst/>
          </a:prstGeom>
          <a:gradFill>
            <a:gsLst>
              <a:gs pos="0">
                <a:srgbClr val="00A9DC"/>
              </a:gs>
              <a:gs pos="99000">
                <a:srgbClr val="00519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93CE6794-84CB-7848-906B-1B56A0A361E2}"/>
              </a:ext>
            </a:extLst>
          </p:cNvPr>
          <p:cNvSpPr txBox="1"/>
          <p:nvPr/>
        </p:nvSpPr>
        <p:spPr>
          <a:xfrm>
            <a:off x="0" y="41701"/>
            <a:ext cx="9144000" cy="830997"/>
          </a:xfrm>
          <a:prstGeom prst="rect">
            <a:avLst/>
          </a:prstGeom>
          <a:noFill/>
        </p:spPr>
        <p:txBody>
          <a:bodyPr wrap="square" rtlCol="0">
            <a:spAutoFit/>
          </a:bodyPr>
          <a:lstStyle/>
          <a:p>
            <a:pPr algn="ctr"/>
            <a:r>
              <a:rPr lang="en-US" sz="4800" b="1" dirty="0">
                <a:solidFill>
                  <a:schemeClr val="bg1"/>
                </a:solidFill>
              </a:rPr>
              <a:t>What do you learn?</a:t>
            </a:r>
          </a:p>
        </p:txBody>
      </p:sp>
      <p:sp>
        <p:nvSpPr>
          <p:cNvPr id="6" name="TextBox 5">
            <a:extLst>
              <a:ext uri="{FF2B5EF4-FFF2-40B4-BE49-F238E27FC236}">
                <a16:creationId xmlns:a16="http://schemas.microsoft.com/office/drawing/2014/main" id="{B25DDAB1-F2A1-5143-B1BB-73BEFA3BEADB}"/>
              </a:ext>
            </a:extLst>
          </p:cNvPr>
          <p:cNvSpPr txBox="1"/>
          <p:nvPr/>
        </p:nvSpPr>
        <p:spPr>
          <a:xfrm>
            <a:off x="685800" y="1359932"/>
            <a:ext cx="7772400" cy="5632311"/>
          </a:xfrm>
          <a:prstGeom prst="rect">
            <a:avLst/>
          </a:prstGeom>
          <a:noFill/>
        </p:spPr>
        <p:txBody>
          <a:bodyPr wrap="square" rtlCol="0">
            <a:spAutoFit/>
          </a:bodyPr>
          <a:lstStyle/>
          <a:p>
            <a:r>
              <a:rPr lang="en-US" dirty="0"/>
              <a:t>In our most recent industry survey</a:t>
            </a:r>
          </a:p>
          <a:p>
            <a:pPr marL="285750" indent="-285750">
              <a:buFont typeface="Arial" panose="020B0604020202020204" pitchFamily="34" charset="0"/>
              <a:buChar char="•"/>
            </a:pPr>
            <a:r>
              <a:rPr lang="en-US" dirty="0">
                <a:latin typeface="+mn-lt"/>
              </a:rPr>
              <a:t>70% responded they saw the demand for designers in the Seattle area </a:t>
            </a:r>
            <a:br>
              <a:rPr lang="en-US" dirty="0">
                <a:latin typeface="+mn-lt"/>
              </a:rPr>
            </a:br>
            <a:r>
              <a:rPr lang="en-US" dirty="0">
                <a:latin typeface="+mn-lt"/>
              </a:rPr>
              <a:t>increasing over the next 5 years.</a:t>
            </a:r>
          </a:p>
          <a:p>
            <a:pPr marL="285750" indent="-285750">
              <a:buFont typeface="Arial" panose="020B0604020202020204" pitchFamily="34" charset="0"/>
              <a:buChar char="•"/>
            </a:pPr>
            <a:r>
              <a:rPr lang="en-US" dirty="0"/>
              <a:t>We currently have over 600 members in our Alumni group</a:t>
            </a:r>
            <a:endParaRPr lang="en-US" dirty="0">
              <a:latin typeface="+mn-lt"/>
            </a:endParaRPr>
          </a:p>
          <a:p>
            <a:pPr marL="285750" indent="-285750">
              <a:buFont typeface="Arial" panose="020B0604020202020204" pitchFamily="34" charset="0"/>
              <a:buChar char="•"/>
            </a:pPr>
            <a:r>
              <a:rPr lang="en-US" dirty="0"/>
              <a:t>We have an alumni job board on LinkedIn</a:t>
            </a:r>
          </a:p>
          <a:p>
            <a:endParaRPr lang="en-US" dirty="0">
              <a:latin typeface="+mn-lt"/>
            </a:endParaRPr>
          </a:p>
          <a:p>
            <a:r>
              <a:rPr lang="en-US" dirty="0">
                <a:latin typeface="+mn-lt"/>
              </a:rPr>
              <a:t>The curriculum</a:t>
            </a:r>
          </a:p>
          <a:p>
            <a:pPr marL="285750" indent="-285750">
              <a:buFont typeface="Arial" panose="020B0604020202020204" pitchFamily="34" charset="0"/>
              <a:buChar char="•"/>
            </a:pPr>
            <a:r>
              <a:rPr lang="en-US" dirty="0"/>
              <a:t>30 Courses over two years – 20 Credits per quarter</a:t>
            </a:r>
          </a:p>
          <a:p>
            <a:pPr marL="285750" lvl="0" indent="-285750">
              <a:buFont typeface="Arial" panose="020B0604020202020204" pitchFamily="34" charset="0"/>
              <a:buChar char="•"/>
            </a:pPr>
            <a:r>
              <a:rPr lang="en-US" dirty="0"/>
              <a:t>Lockstep, only start in the Fall</a:t>
            </a:r>
          </a:p>
          <a:p>
            <a:pPr marL="285750" lvl="0" indent="-285750">
              <a:buFont typeface="Arial" panose="020B0604020202020204" pitchFamily="34" charset="0"/>
              <a:buChar char="•"/>
            </a:pPr>
            <a:r>
              <a:rPr lang="en-US" dirty="0"/>
              <a:t>Classes meet once a week, five days a week from 9:00am to 2:00pm, </a:t>
            </a:r>
            <a:br>
              <a:rPr lang="en-US" dirty="0"/>
            </a:br>
            <a:r>
              <a:rPr lang="en-US" dirty="0"/>
              <a:t>except Friday 9:00am to 3:00pm for New Media.</a:t>
            </a:r>
          </a:p>
          <a:p>
            <a:pPr marL="285750" lvl="0" indent="-285750">
              <a:buFont typeface="Arial" panose="020B0604020202020204" pitchFamily="34" charset="0"/>
              <a:buChar char="•"/>
            </a:pPr>
            <a:r>
              <a:rPr lang="en-US" dirty="0"/>
              <a:t>11-week quarters with no classes during the summer</a:t>
            </a:r>
          </a:p>
          <a:p>
            <a:pPr marL="285750" lvl="0" indent="-285750">
              <a:buFont typeface="Arial" panose="020B0604020202020204" pitchFamily="34" charset="0"/>
              <a:buChar char="•"/>
            </a:pPr>
            <a:r>
              <a:rPr lang="en-US" dirty="0"/>
              <a:t>Required Internship, 3 credits, 99 hours</a:t>
            </a:r>
          </a:p>
          <a:p>
            <a:pPr marL="285750" lvl="0" indent="-285750">
              <a:buFont typeface="Arial" panose="020B0604020202020204" pitchFamily="34" charset="0"/>
              <a:buChar char="•"/>
            </a:pPr>
            <a:r>
              <a:rPr lang="en-US" dirty="0"/>
              <a:t>Classes are a mix of lecture, demonstrations, critiques and lab time.</a:t>
            </a:r>
          </a:p>
          <a:p>
            <a:pPr marL="285750" lvl="0" indent="-285750">
              <a:buFont typeface="Arial" panose="020B0604020202020204" pitchFamily="34" charset="0"/>
              <a:buChar char="•"/>
            </a:pPr>
            <a:r>
              <a:rPr lang="en-US" dirty="0"/>
              <a:t>Two-year program, Associate of Applied Science degree</a:t>
            </a:r>
          </a:p>
          <a:p>
            <a:pPr marL="285750" lvl="0" indent="-285750">
              <a:buFont typeface="Arial" panose="020B0604020202020204" pitchFamily="34" charset="0"/>
              <a:buChar char="•"/>
            </a:pPr>
            <a:r>
              <a:rPr lang="en-US" dirty="0"/>
              <a:t>Upside down articulation with Western Washington and Evergreen</a:t>
            </a:r>
          </a:p>
          <a:p>
            <a:pPr lvl="0"/>
            <a:endParaRPr lang="en-US" dirty="0"/>
          </a:p>
          <a:p>
            <a:pPr marL="285750" indent="-285750">
              <a:buFont typeface="Arial" panose="020B0604020202020204" pitchFamily="34" charset="0"/>
              <a:buChar char="•"/>
            </a:pPr>
            <a:endParaRPr lang="en-US" dirty="0">
              <a:latin typeface="+mn-lt"/>
            </a:endParaRPr>
          </a:p>
          <a:p>
            <a:endParaRPr lang="en-US" dirty="0"/>
          </a:p>
          <a:p>
            <a:endParaRPr lang="en-US" dirty="0">
              <a:latin typeface="+mn-lt"/>
            </a:endParaRPr>
          </a:p>
        </p:txBody>
      </p:sp>
    </p:spTree>
    <p:extLst>
      <p:ext uri="{BB962C8B-B14F-4D97-AF65-F5344CB8AC3E}">
        <p14:creationId xmlns:p14="http://schemas.microsoft.com/office/powerpoint/2010/main" val="4172639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01D423-2854-8C48-9232-963FE661F0CD}"/>
              </a:ext>
            </a:extLst>
          </p:cNvPr>
          <p:cNvSpPr txBox="1"/>
          <p:nvPr/>
        </p:nvSpPr>
        <p:spPr>
          <a:xfrm>
            <a:off x="9296400" y="990600"/>
            <a:ext cx="184731" cy="369332"/>
          </a:xfrm>
          <a:prstGeom prst="rect">
            <a:avLst/>
          </a:prstGeom>
          <a:noFill/>
        </p:spPr>
        <p:txBody>
          <a:bodyPr wrap="none" rtlCol="0">
            <a:spAutoFit/>
          </a:bodyPr>
          <a:lstStyle/>
          <a:p>
            <a:endParaRPr lang="en-US" dirty="0"/>
          </a:p>
        </p:txBody>
      </p:sp>
      <p:sp>
        <p:nvSpPr>
          <p:cNvPr id="2" name="Rectangle 1">
            <a:extLst>
              <a:ext uri="{FF2B5EF4-FFF2-40B4-BE49-F238E27FC236}">
                <a16:creationId xmlns:a16="http://schemas.microsoft.com/office/drawing/2014/main" id="{3402EA48-272D-2549-BD15-FFA90977AE1D}"/>
              </a:ext>
            </a:extLst>
          </p:cNvPr>
          <p:cNvSpPr/>
          <p:nvPr/>
        </p:nvSpPr>
        <p:spPr>
          <a:xfrm>
            <a:off x="0" y="0"/>
            <a:ext cx="9144000" cy="914400"/>
          </a:xfrm>
          <a:prstGeom prst="rect">
            <a:avLst/>
          </a:prstGeom>
          <a:gradFill>
            <a:gsLst>
              <a:gs pos="0">
                <a:srgbClr val="00A9DC"/>
              </a:gs>
              <a:gs pos="99000">
                <a:srgbClr val="00519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93CE6794-84CB-7848-906B-1B56A0A361E2}"/>
              </a:ext>
            </a:extLst>
          </p:cNvPr>
          <p:cNvSpPr txBox="1"/>
          <p:nvPr/>
        </p:nvSpPr>
        <p:spPr>
          <a:xfrm>
            <a:off x="0" y="41701"/>
            <a:ext cx="9144000" cy="830997"/>
          </a:xfrm>
          <a:prstGeom prst="rect">
            <a:avLst/>
          </a:prstGeom>
          <a:noFill/>
        </p:spPr>
        <p:txBody>
          <a:bodyPr wrap="square" rtlCol="0">
            <a:spAutoFit/>
          </a:bodyPr>
          <a:lstStyle/>
          <a:p>
            <a:pPr algn="ctr"/>
            <a:r>
              <a:rPr lang="en-US" sz="4800" b="1" dirty="0">
                <a:solidFill>
                  <a:schemeClr val="bg1"/>
                </a:solidFill>
                <a:latin typeface="+mn-lt"/>
              </a:rPr>
              <a:t>Our Space</a:t>
            </a:r>
          </a:p>
        </p:txBody>
      </p:sp>
      <p:pic>
        <p:nvPicPr>
          <p:cNvPr id="11" name="Picture 10" descr="Diagram, engineering drawing&#10;&#10;Description automatically generated">
            <a:extLst>
              <a:ext uri="{FF2B5EF4-FFF2-40B4-BE49-F238E27FC236}">
                <a16:creationId xmlns:a16="http://schemas.microsoft.com/office/drawing/2014/main" id="{B5A63BD3-A994-3A40-B3D0-193E530D6470}"/>
              </a:ext>
            </a:extLst>
          </p:cNvPr>
          <p:cNvPicPr>
            <a:picLocks noChangeAspect="1"/>
          </p:cNvPicPr>
          <p:nvPr/>
        </p:nvPicPr>
        <p:blipFill>
          <a:blip r:embed="rId3"/>
          <a:stretch>
            <a:fillRect/>
          </a:stretch>
        </p:blipFill>
        <p:spPr>
          <a:xfrm>
            <a:off x="383627" y="1772641"/>
            <a:ext cx="8376745" cy="3312718"/>
          </a:xfrm>
          <a:prstGeom prst="rect">
            <a:avLst/>
          </a:prstGeom>
        </p:spPr>
      </p:pic>
    </p:spTree>
    <p:extLst>
      <p:ext uri="{BB962C8B-B14F-4D97-AF65-F5344CB8AC3E}">
        <p14:creationId xmlns:p14="http://schemas.microsoft.com/office/powerpoint/2010/main" val="2262236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01D423-2854-8C48-9232-963FE661F0CD}"/>
              </a:ext>
            </a:extLst>
          </p:cNvPr>
          <p:cNvSpPr txBox="1"/>
          <p:nvPr/>
        </p:nvSpPr>
        <p:spPr>
          <a:xfrm>
            <a:off x="9296400" y="990600"/>
            <a:ext cx="184731" cy="369332"/>
          </a:xfrm>
          <a:prstGeom prst="rect">
            <a:avLst/>
          </a:prstGeom>
          <a:noFill/>
        </p:spPr>
        <p:txBody>
          <a:bodyPr wrap="none" rtlCol="0">
            <a:spAutoFit/>
          </a:bodyPr>
          <a:lstStyle/>
          <a:p>
            <a:endParaRPr lang="en-US" dirty="0"/>
          </a:p>
        </p:txBody>
      </p:sp>
      <p:sp>
        <p:nvSpPr>
          <p:cNvPr id="2" name="Rectangle 1">
            <a:extLst>
              <a:ext uri="{FF2B5EF4-FFF2-40B4-BE49-F238E27FC236}">
                <a16:creationId xmlns:a16="http://schemas.microsoft.com/office/drawing/2014/main" id="{3402EA48-272D-2549-BD15-FFA90977AE1D}"/>
              </a:ext>
            </a:extLst>
          </p:cNvPr>
          <p:cNvSpPr/>
          <p:nvPr/>
        </p:nvSpPr>
        <p:spPr>
          <a:xfrm>
            <a:off x="0" y="0"/>
            <a:ext cx="9144000" cy="914400"/>
          </a:xfrm>
          <a:prstGeom prst="rect">
            <a:avLst/>
          </a:prstGeom>
          <a:gradFill>
            <a:gsLst>
              <a:gs pos="0">
                <a:srgbClr val="00A9DC"/>
              </a:gs>
              <a:gs pos="99000">
                <a:srgbClr val="00519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93CE6794-84CB-7848-906B-1B56A0A361E2}"/>
              </a:ext>
            </a:extLst>
          </p:cNvPr>
          <p:cNvSpPr txBox="1"/>
          <p:nvPr/>
        </p:nvSpPr>
        <p:spPr>
          <a:xfrm>
            <a:off x="0" y="41701"/>
            <a:ext cx="9144000" cy="1569660"/>
          </a:xfrm>
          <a:prstGeom prst="rect">
            <a:avLst/>
          </a:prstGeom>
          <a:noFill/>
        </p:spPr>
        <p:txBody>
          <a:bodyPr wrap="square" rtlCol="0">
            <a:spAutoFit/>
          </a:bodyPr>
          <a:lstStyle/>
          <a:p>
            <a:pPr algn="ctr"/>
            <a:r>
              <a:rPr lang="en-US" sz="4800" b="1" dirty="0">
                <a:solidFill>
                  <a:schemeClr val="bg1"/>
                </a:solidFill>
              </a:rPr>
              <a:t>Careers/Jobs</a:t>
            </a:r>
          </a:p>
          <a:p>
            <a:pPr algn="ctr"/>
            <a:endParaRPr lang="en-US" sz="4800" b="1" dirty="0">
              <a:solidFill>
                <a:schemeClr val="bg1"/>
              </a:solidFill>
              <a:latin typeface="+mn-lt"/>
            </a:endParaRPr>
          </a:p>
        </p:txBody>
      </p:sp>
      <p:sp>
        <p:nvSpPr>
          <p:cNvPr id="6" name="TextBox 5">
            <a:extLst>
              <a:ext uri="{FF2B5EF4-FFF2-40B4-BE49-F238E27FC236}">
                <a16:creationId xmlns:a16="http://schemas.microsoft.com/office/drawing/2014/main" id="{B25DDAB1-F2A1-5143-B1BB-73BEFA3BEADB}"/>
              </a:ext>
            </a:extLst>
          </p:cNvPr>
          <p:cNvSpPr txBox="1"/>
          <p:nvPr/>
        </p:nvSpPr>
        <p:spPr>
          <a:xfrm>
            <a:off x="685800" y="1359932"/>
            <a:ext cx="7772400" cy="9602629"/>
          </a:xfrm>
          <a:prstGeom prst="rect">
            <a:avLst/>
          </a:prstGeom>
          <a:noFill/>
        </p:spPr>
        <p:txBody>
          <a:bodyPr wrap="square" numCol="2" rtlCol="0">
            <a:spAutoFit/>
          </a:bodyPr>
          <a:lstStyle/>
          <a:p>
            <a:pPr fontAlgn="base"/>
            <a:r>
              <a:rPr lang="en-US" b="1" dirty="0"/>
              <a:t>Information from </a:t>
            </a:r>
            <a:r>
              <a:rPr lang="en-US" b="1" dirty="0" err="1"/>
              <a:t>Glassdoor.com</a:t>
            </a:r>
            <a:r>
              <a:rPr lang="en-US" b="1" dirty="0"/>
              <a:t> for jobs in the Seattle Area – 4/20/2021</a:t>
            </a:r>
          </a:p>
          <a:p>
            <a:pPr fontAlgn="base"/>
            <a:r>
              <a:rPr lang="en-US" dirty="0"/>
              <a:t> </a:t>
            </a:r>
            <a:br>
              <a:rPr lang="en-US" sz="1400" b="1" dirty="0"/>
            </a:br>
            <a:r>
              <a:rPr lang="en-US" sz="1400" b="1" dirty="0"/>
              <a:t>Graphic Designer </a:t>
            </a:r>
          </a:p>
          <a:p>
            <a:pPr fontAlgn="base"/>
            <a:r>
              <a:rPr lang="en-US" sz="1400" dirty="0"/>
              <a:t>Average Base Pay $54,649 / year</a:t>
            </a:r>
          </a:p>
          <a:p>
            <a:pPr fontAlgn="base"/>
            <a:r>
              <a:rPr lang="en-US" sz="1400" dirty="0"/>
              <a:t>333 graphic designer Jobs in Seattle, WA</a:t>
            </a:r>
            <a:endParaRPr lang="en-US" sz="1400" b="1" dirty="0"/>
          </a:p>
          <a:p>
            <a:pPr fontAlgn="base"/>
            <a:r>
              <a:rPr lang="en-US" sz="1400" dirty="0"/>
              <a:t> </a:t>
            </a:r>
            <a:endParaRPr lang="en-US" sz="1400" b="1" dirty="0"/>
          </a:p>
          <a:p>
            <a:pPr fontAlgn="base"/>
            <a:r>
              <a:rPr lang="en-US" sz="1400" b="1" dirty="0"/>
              <a:t>Graphic Production </a:t>
            </a:r>
          </a:p>
          <a:p>
            <a:pPr fontAlgn="base"/>
            <a:r>
              <a:rPr lang="en-US" sz="1400" dirty="0"/>
              <a:t>Average Base Pay $58,607 / year</a:t>
            </a:r>
          </a:p>
          <a:p>
            <a:pPr fontAlgn="base"/>
            <a:r>
              <a:rPr lang="en-US" sz="1400" dirty="0"/>
              <a:t>74 graphic production artist Jobs in Seattle, WA</a:t>
            </a:r>
            <a:endParaRPr lang="en-US" sz="1400" b="1" dirty="0"/>
          </a:p>
          <a:p>
            <a:pPr fontAlgn="base"/>
            <a:r>
              <a:rPr lang="en-US" sz="1400" dirty="0"/>
              <a:t> </a:t>
            </a:r>
            <a:endParaRPr lang="en-US" sz="1400" b="1" dirty="0"/>
          </a:p>
          <a:p>
            <a:pPr fontAlgn="base"/>
            <a:r>
              <a:rPr lang="en-US" sz="1400" b="1" dirty="0"/>
              <a:t>Animator </a:t>
            </a:r>
          </a:p>
          <a:p>
            <a:pPr fontAlgn="base"/>
            <a:r>
              <a:rPr lang="en-US" sz="1400" dirty="0"/>
              <a:t>Average Base Pay $75,606 / year</a:t>
            </a:r>
          </a:p>
          <a:p>
            <a:pPr fontAlgn="base"/>
            <a:r>
              <a:rPr lang="en-US" sz="1400" dirty="0"/>
              <a:t>65 animator Jobs in Seattle, WA</a:t>
            </a:r>
            <a:endParaRPr lang="en-US" sz="1400" b="1" dirty="0"/>
          </a:p>
          <a:p>
            <a:pPr fontAlgn="base"/>
            <a:r>
              <a:rPr lang="en-US" sz="1400" dirty="0"/>
              <a:t> </a:t>
            </a:r>
            <a:endParaRPr lang="en-US" sz="1400" b="1" dirty="0"/>
          </a:p>
          <a:p>
            <a:pPr fontAlgn="base"/>
            <a:r>
              <a:rPr lang="en-US" sz="1400" b="1" dirty="0"/>
              <a:t>Designer Researcher </a:t>
            </a:r>
          </a:p>
          <a:p>
            <a:pPr fontAlgn="base"/>
            <a:r>
              <a:rPr lang="en-US" sz="1400" dirty="0"/>
              <a:t>Average Base Pay $75,787 / year</a:t>
            </a:r>
          </a:p>
          <a:p>
            <a:pPr fontAlgn="base"/>
            <a:r>
              <a:rPr lang="en-US" sz="1400" dirty="0"/>
              <a:t>625 designer researcher Jobs in Seattle, WA</a:t>
            </a:r>
            <a:endParaRPr lang="en-US" sz="1400" b="1" dirty="0"/>
          </a:p>
          <a:p>
            <a:pPr fontAlgn="base"/>
            <a:r>
              <a:rPr lang="en-US" sz="1400" dirty="0"/>
              <a:t> </a:t>
            </a:r>
            <a:endParaRPr lang="en-US" sz="1400" b="1" dirty="0"/>
          </a:p>
          <a:p>
            <a:pPr fontAlgn="base"/>
            <a:r>
              <a:rPr lang="en-US" sz="1400" b="1" dirty="0"/>
              <a:t>Visual Designer </a:t>
            </a:r>
            <a:endParaRPr lang="en-US" sz="1400" dirty="0"/>
          </a:p>
          <a:p>
            <a:pPr fontAlgn="base"/>
            <a:r>
              <a:rPr lang="en-US" sz="1400" dirty="0"/>
              <a:t>Average Base Pay $81,000 / year</a:t>
            </a:r>
          </a:p>
          <a:p>
            <a:pPr fontAlgn="base"/>
            <a:r>
              <a:rPr lang="en-US" sz="1400" dirty="0"/>
              <a:t>814 visual designer Jobs in Seattle, WA</a:t>
            </a:r>
            <a:endParaRPr lang="en-US" sz="1400" b="1" dirty="0"/>
          </a:p>
          <a:p>
            <a:pPr fontAlgn="base"/>
            <a:r>
              <a:rPr lang="en-US" sz="1400" dirty="0"/>
              <a:t>  </a:t>
            </a:r>
          </a:p>
          <a:p>
            <a:pPr fontAlgn="base"/>
            <a:endParaRPr lang="en-US" sz="1400" b="1" dirty="0"/>
          </a:p>
          <a:p>
            <a:pPr fontAlgn="base"/>
            <a:endParaRPr lang="en-US" sz="1400" b="1" dirty="0"/>
          </a:p>
          <a:p>
            <a:pPr fontAlgn="base"/>
            <a:endParaRPr lang="en-US" sz="1400" b="1" dirty="0"/>
          </a:p>
          <a:p>
            <a:pPr fontAlgn="base"/>
            <a:endParaRPr lang="en-US" sz="1400" b="1" dirty="0"/>
          </a:p>
          <a:p>
            <a:pPr fontAlgn="base"/>
            <a:endParaRPr lang="en-US" sz="1400" b="1" dirty="0"/>
          </a:p>
          <a:p>
            <a:pPr fontAlgn="base"/>
            <a:endParaRPr lang="en-US" sz="1400" b="1" dirty="0"/>
          </a:p>
          <a:p>
            <a:pPr fontAlgn="base"/>
            <a:endParaRPr lang="en-US" sz="1400" b="1" dirty="0"/>
          </a:p>
          <a:p>
            <a:pPr fontAlgn="base"/>
            <a:endParaRPr lang="en-US" sz="1400" b="1" dirty="0"/>
          </a:p>
          <a:p>
            <a:pPr fontAlgn="base"/>
            <a:endParaRPr lang="en-US" sz="1400" b="1" dirty="0"/>
          </a:p>
          <a:p>
            <a:pPr fontAlgn="base"/>
            <a:endParaRPr lang="en-US" sz="1400" b="1" dirty="0"/>
          </a:p>
          <a:p>
            <a:pPr fontAlgn="base"/>
            <a:endParaRPr lang="en-US" sz="1400" b="1" dirty="0"/>
          </a:p>
          <a:p>
            <a:pPr fontAlgn="base"/>
            <a:endParaRPr lang="en-US" sz="1400" b="1" dirty="0"/>
          </a:p>
          <a:p>
            <a:pPr fontAlgn="base"/>
            <a:endParaRPr lang="en-US" sz="1400" b="1" dirty="0"/>
          </a:p>
          <a:p>
            <a:pPr fontAlgn="base"/>
            <a:endParaRPr lang="en-US" sz="1400" b="1" dirty="0"/>
          </a:p>
          <a:p>
            <a:pPr fontAlgn="base"/>
            <a:endParaRPr lang="en-US" sz="1400" b="1" dirty="0"/>
          </a:p>
          <a:p>
            <a:pPr fontAlgn="base"/>
            <a:endParaRPr lang="en-US" sz="1400" b="1" dirty="0"/>
          </a:p>
          <a:p>
            <a:pPr fontAlgn="base"/>
            <a:endParaRPr lang="en-US" sz="1400" b="1" dirty="0"/>
          </a:p>
          <a:p>
            <a:pPr fontAlgn="base"/>
            <a:endParaRPr lang="en-US" sz="1400" b="1" dirty="0"/>
          </a:p>
          <a:p>
            <a:pPr fontAlgn="base"/>
            <a:endParaRPr lang="en-US" sz="1400" b="1" dirty="0"/>
          </a:p>
          <a:p>
            <a:pPr fontAlgn="base"/>
            <a:endParaRPr lang="en-US" sz="1400" b="1" dirty="0"/>
          </a:p>
          <a:p>
            <a:pPr fontAlgn="base"/>
            <a:r>
              <a:rPr lang="en-US" sz="1400" b="1" dirty="0"/>
              <a:t>Motion Designer </a:t>
            </a:r>
          </a:p>
          <a:p>
            <a:pPr fontAlgn="base"/>
            <a:r>
              <a:rPr lang="en-US" sz="1400" dirty="0"/>
              <a:t>Average Base Pay $86,024 / year</a:t>
            </a:r>
          </a:p>
          <a:p>
            <a:r>
              <a:rPr lang="en-US" sz="1400" dirty="0"/>
              <a:t>165 motion designer Jobs in Seattle, WA</a:t>
            </a:r>
          </a:p>
          <a:p>
            <a:pPr fontAlgn="base"/>
            <a:r>
              <a:rPr lang="en-US" sz="1400" dirty="0"/>
              <a:t> </a:t>
            </a:r>
            <a:endParaRPr lang="en-US" sz="1400" b="1" dirty="0"/>
          </a:p>
          <a:p>
            <a:pPr fontAlgn="base"/>
            <a:r>
              <a:rPr lang="en-US" sz="1400" b="1" dirty="0"/>
              <a:t>Ui </a:t>
            </a:r>
            <a:r>
              <a:rPr lang="en-US" sz="1400" i="1" dirty="0"/>
              <a:t>(User Interface) </a:t>
            </a:r>
            <a:r>
              <a:rPr lang="en-US" sz="1400" b="1" dirty="0"/>
              <a:t>Designer </a:t>
            </a:r>
          </a:p>
          <a:p>
            <a:pPr fontAlgn="base"/>
            <a:r>
              <a:rPr lang="en-US" sz="1400" dirty="0"/>
              <a:t>Average Base Pay $101,244 / year</a:t>
            </a:r>
          </a:p>
          <a:p>
            <a:pPr fontAlgn="base"/>
            <a:r>
              <a:rPr lang="en-US" sz="1400" dirty="0"/>
              <a:t>430 Ui designer Jobs in Seattle, WA</a:t>
            </a:r>
            <a:endParaRPr lang="en-US" sz="1400" b="1" dirty="0"/>
          </a:p>
          <a:p>
            <a:r>
              <a:rPr lang="en-US" sz="1400" dirty="0"/>
              <a:t> </a:t>
            </a:r>
          </a:p>
          <a:p>
            <a:pPr fontAlgn="base"/>
            <a:r>
              <a:rPr lang="en-US" sz="1400" b="1" dirty="0"/>
              <a:t>UX </a:t>
            </a:r>
            <a:r>
              <a:rPr lang="en-US" sz="1400" i="1" dirty="0"/>
              <a:t>(User Experience) </a:t>
            </a:r>
            <a:r>
              <a:rPr lang="en-US" sz="1400" b="1" dirty="0"/>
              <a:t>Designer </a:t>
            </a:r>
          </a:p>
          <a:p>
            <a:pPr fontAlgn="base"/>
            <a:r>
              <a:rPr lang="en-US" sz="1400" dirty="0"/>
              <a:t>Average Base Pay $111,062 / year</a:t>
            </a:r>
            <a:br>
              <a:rPr lang="en-US" sz="1400" dirty="0"/>
            </a:br>
            <a:r>
              <a:rPr lang="en-US" sz="1400" dirty="0"/>
              <a:t>460 UX designer Jobs in Seattle, WA</a:t>
            </a:r>
          </a:p>
          <a:p>
            <a:r>
              <a:rPr lang="en-US" sz="1400" dirty="0"/>
              <a:t> </a:t>
            </a:r>
          </a:p>
          <a:p>
            <a:r>
              <a:rPr lang="en-US" sz="1400" b="1" dirty="0"/>
              <a:t>Product Designer </a:t>
            </a:r>
          </a:p>
          <a:p>
            <a:pPr fontAlgn="base"/>
            <a:r>
              <a:rPr lang="en-US" sz="1400" dirty="0"/>
              <a:t>Average Base Pay $116,280 / year</a:t>
            </a:r>
          </a:p>
          <a:p>
            <a:pPr fontAlgn="base"/>
            <a:r>
              <a:rPr lang="en-US" sz="1400" dirty="0"/>
              <a:t>723 product designer Jobs in Seattle, WA</a:t>
            </a:r>
            <a:endParaRPr lang="en-US" sz="1400" b="1" dirty="0"/>
          </a:p>
          <a:p>
            <a:pPr fontAlgn="base"/>
            <a:r>
              <a:rPr lang="en-US" sz="1400" dirty="0"/>
              <a:t> </a:t>
            </a:r>
            <a:endParaRPr lang="en-US" sz="1400" b="1" dirty="0"/>
          </a:p>
          <a:p>
            <a:pPr fontAlgn="base"/>
            <a:r>
              <a:rPr lang="en-US" sz="1400" b="1" dirty="0"/>
              <a:t>Currently 3065 Jobs </a:t>
            </a:r>
          </a:p>
          <a:p>
            <a:pPr fontAlgn="base"/>
            <a:r>
              <a:rPr lang="en-US" sz="1400" b="1" dirty="0"/>
              <a:t>in the Seattle Area</a:t>
            </a:r>
          </a:p>
          <a:p>
            <a:pPr fontAlgn="base"/>
            <a:r>
              <a:rPr lang="en-US" dirty="0"/>
              <a:t> </a:t>
            </a:r>
            <a:endParaRPr lang="en-US" dirty="0">
              <a:latin typeface="+mn-lt"/>
            </a:endParaRPr>
          </a:p>
        </p:txBody>
      </p:sp>
    </p:spTree>
    <p:extLst>
      <p:ext uri="{BB962C8B-B14F-4D97-AF65-F5344CB8AC3E}">
        <p14:creationId xmlns:p14="http://schemas.microsoft.com/office/powerpoint/2010/main" val="605359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01D423-2854-8C48-9232-963FE661F0CD}"/>
              </a:ext>
            </a:extLst>
          </p:cNvPr>
          <p:cNvSpPr txBox="1"/>
          <p:nvPr/>
        </p:nvSpPr>
        <p:spPr>
          <a:xfrm>
            <a:off x="9296400" y="990600"/>
            <a:ext cx="184731" cy="369332"/>
          </a:xfrm>
          <a:prstGeom prst="rect">
            <a:avLst/>
          </a:prstGeom>
          <a:noFill/>
        </p:spPr>
        <p:txBody>
          <a:bodyPr wrap="none" rtlCol="0">
            <a:spAutoFit/>
          </a:bodyPr>
          <a:lstStyle/>
          <a:p>
            <a:endParaRPr lang="en-US" dirty="0"/>
          </a:p>
        </p:txBody>
      </p:sp>
      <p:sp>
        <p:nvSpPr>
          <p:cNvPr id="2" name="Rectangle 1">
            <a:extLst>
              <a:ext uri="{FF2B5EF4-FFF2-40B4-BE49-F238E27FC236}">
                <a16:creationId xmlns:a16="http://schemas.microsoft.com/office/drawing/2014/main" id="{3402EA48-272D-2549-BD15-FFA90977AE1D}"/>
              </a:ext>
            </a:extLst>
          </p:cNvPr>
          <p:cNvSpPr/>
          <p:nvPr/>
        </p:nvSpPr>
        <p:spPr>
          <a:xfrm>
            <a:off x="0" y="0"/>
            <a:ext cx="9144000" cy="914400"/>
          </a:xfrm>
          <a:prstGeom prst="rect">
            <a:avLst/>
          </a:prstGeom>
          <a:gradFill>
            <a:gsLst>
              <a:gs pos="0">
                <a:srgbClr val="00A9DC"/>
              </a:gs>
              <a:gs pos="99000">
                <a:srgbClr val="00519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93CE6794-84CB-7848-906B-1B56A0A361E2}"/>
              </a:ext>
            </a:extLst>
          </p:cNvPr>
          <p:cNvSpPr txBox="1"/>
          <p:nvPr/>
        </p:nvSpPr>
        <p:spPr>
          <a:xfrm>
            <a:off x="0" y="41701"/>
            <a:ext cx="9144000" cy="830997"/>
          </a:xfrm>
          <a:prstGeom prst="rect">
            <a:avLst/>
          </a:prstGeom>
          <a:noFill/>
        </p:spPr>
        <p:txBody>
          <a:bodyPr wrap="square" rtlCol="0">
            <a:spAutoFit/>
          </a:bodyPr>
          <a:lstStyle/>
          <a:p>
            <a:pPr algn="ctr"/>
            <a:r>
              <a:rPr lang="en-US" sz="4800" b="1" dirty="0">
                <a:solidFill>
                  <a:schemeClr val="bg1"/>
                </a:solidFill>
                <a:latin typeface="+mn-lt"/>
              </a:rPr>
              <a:t>Careers/Jobs</a:t>
            </a:r>
          </a:p>
        </p:txBody>
      </p:sp>
      <p:sp>
        <p:nvSpPr>
          <p:cNvPr id="6" name="TextBox 5">
            <a:extLst>
              <a:ext uri="{FF2B5EF4-FFF2-40B4-BE49-F238E27FC236}">
                <a16:creationId xmlns:a16="http://schemas.microsoft.com/office/drawing/2014/main" id="{B25DDAB1-F2A1-5143-B1BB-73BEFA3BEADB}"/>
              </a:ext>
            </a:extLst>
          </p:cNvPr>
          <p:cNvSpPr txBox="1"/>
          <p:nvPr/>
        </p:nvSpPr>
        <p:spPr>
          <a:xfrm>
            <a:off x="685800" y="1359932"/>
            <a:ext cx="7772400" cy="9233297"/>
          </a:xfrm>
          <a:prstGeom prst="rect">
            <a:avLst/>
          </a:prstGeom>
          <a:noFill/>
        </p:spPr>
        <p:txBody>
          <a:bodyPr wrap="square" numCol="4" spcCol="274320" rtlCol="0">
            <a:spAutoFit/>
          </a:bodyPr>
          <a:lstStyle/>
          <a:p>
            <a:r>
              <a:rPr lang="en-US" sz="1200" dirty="0"/>
              <a:t>51 Eggs</a:t>
            </a:r>
          </a:p>
          <a:p>
            <a:r>
              <a:rPr lang="en-US" sz="1200" dirty="0"/>
              <a:t>8ninths</a:t>
            </a:r>
          </a:p>
          <a:p>
            <a:r>
              <a:rPr lang="en-US" sz="1200" dirty="0"/>
              <a:t>Aardvark Design Labs</a:t>
            </a:r>
          </a:p>
          <a:p>
            <a:r>
              <a:rPr lang="en-US" sz="1200" dirty="0"/>
              <a:t>Agoda</a:t>
            </a:r>
          </a:p>
          <a:p>
            <a:r>
              <a:rPr lang="en-US" sz="1200" b="1" dirty="0"/>
              <a:t>Alaska Airlines</a:t>
            </a:r>
          </a:p>
          <a:p>
            <a:r>
              <a:rPr lang="en-US" sz="1200" dirty="0"/>
              <a:t>Allis Studio</a:t>
            </a:r>
          </a:p>
          <a:p>
            <a:r>
              <a:rPr lang="en-US" sz="1200" b="1" dirty="0"/>
              <a:t>Amazon</a:t>
            </a:r>
          </a:p>
          <a:p>
            <a:r>
              <a:rPr lang="en-US" sz="1200" b="1" dirty="0"/>
              <a:t>Apple</a:t>
            </a:r>
          </a:p>
          <a:p>
            <a:r>
              <a:rPr lang="en-US" sz="1200" dirty="0"/>
              <a:t>AQUENT </a:t>
            </a:r>
          </a:p>
          <a:p>
            <a:r>
              <a:rPr lang="en-US" sz="1200" dirty="0"/>
              <a:t>Autodesk</a:t>
            </a:r>
          </a:p>
          <a:p>
            <a:r>
              <a:rPr lang="en-US" sz="1200" dirty="0"/>
              <a:t>Avalara</a:t>
            </a:r>
          </a:p>
          <a:p>
            <a:r>
              <a:rPr lang="en-US" sz="1200" dirty="0"/>
              <a:t>AWS</a:t>
            </a:r>
          </a:p>
          <a:p>
            <a:r>
              <a:rPr lang="en-US" sz="1200" dirty="0"/>
              <a:t>Bevy</a:t>
            </a:r>
          </a:p>
          <a:p>
            <a:r>
              <a:rPr lang="en-US" sz="1200" dirty="0" err="1"/>
              <a:t>Blindtiger</a:t>
            </a:r>
            <a:r>
              <a:rPr lang="en-US" sz="1200" dirty="0"/>
              <a:t> Design</a:t>
            </a:r>
          </a:p>
          <a:p>
            <a:r>
              <a:rPr lang="en-US" sz="1200" dirty="0"/>
              <a:t>Blink UX</a:t>
            </a:r>
          </a:p>
          <a:p>
            <a:r>
              <a:rPr lang="en-US" sz="1200" b="1" dirty="0"/>
              <a:t>Boeing</a:t>
            </a:r>
          </a:p>
          <a:p>
            <a:r>
              <a:rPr lang="en-US" sz="1200" dirty="0"/>
              <a:t>Bread N Butter</a:t>
            </a:r>
          </a:p>
          <a:p>
            <a:r>
              <a:rPr lang="en-US" sz="1200" dirty="0"/>
              <a:t>Brick and Pixel Design</a:t>
            </a:r>
          </a:p>
          <a:p>
            <a:r>
              <a:rPr lang="en-US" sz="1200" dirty="0"/>
              <a:t>Brit VG Design</a:t>
            </a:r>
          </a:p>
          <a:p>
            <a:r>
              <a:rPr lang="en-US" sz="1200" b="1" dirty="0"/>
              <a:t>Brooks</a:t>
            </a:r>
          </a:p>
          <a:p>
            <a:r>
              <a:rPr lang="en-US" sz="1200" dirty="0" err="1"/>
              <a:t>Buchino</a:t>
            </a:r>
            <a:r>
              <a:rPr lang="en-US" sz="1200" dirty="0"/>
              <a:t>, LLC</a:t>
            </a:r>
          </a:p>
          <a:p>
            <a:r>
              <a:rPr lang="en-US" sz="1200" dirty="0"/>
              <a:t>Bungie</a:t>
            </a:r>
          </a:p>
          <a:p>
            <a:r>
              <a:rPr lang="en-US" sz="1200" dirty="0"/>
              <a:t>Callaway Golf</a:t>
            </a:r>
          </a:p>
          <a:p>
            <a:r>
              <a:rPr lang="en-US" sz="1200" dirty="0"/>
              <a:t>Camp Doug</a:t>
            </a:r>
          </a:p>
          <a:p>
            <a:r>
              <a:rPr lang="en-US" sz="1200" b="1" dirty="0"/>
              <a:t>CBS Interactive</a:t>
            </a:r>
          </a:p>
          <a:p>
            <a:r>
              <a:rPr lang="en-US" sz="1200" dirty="0"/>
              <a:t>Center</a:t>
            </a:r>
          </a:p>
          <a:p>
            <a:r>
              <a:rPr lang="en-US" sz="1200" b="1" dirty="0"/>
              <a:t>Cole &amp; Weber</a:t>
            </a:r>
          </a:p>
          <a:p>
            <a:r>
              <a:rPr lang="en-US" sz="1200" dirty="0"/>
              <a:t>Color</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b="1" dirty="0"/>
              <a:t>Concur</a:t>
            </a:r>
          </a:p>
          <a:p>
            <a:r>
              <a:rPr lang="en-US" sz="1200" dirty="0"/>
              <a:t>Creative Circle</a:t>
            </a:r>
          </a:p>
          <a:p>
            <a:r>
              <a:rPr lang="en-US" sz="1200" b="1" dirty="0"/>
              <a:t>Deloitte Digital</a:t>
            </a:r>
          </a:p>
          <a:p>
            <a:r>
              <a:rPr lang="en-US" sz="1200" b="1" dirty="0"/>
              <a:t>Dropbox</a:t>
            </a:r>
          </a:p>
          <a:p>
            <a:r>
              <a:rPr lang="en-US" sz="1200" dirty="0"/>
              <a:t>Elemis</a:t>
            </a:r>
          </a:p>
          <a:p>
            <a:r>
              <a:rPr lang="en-US" sz="1200" dirty="0"/>
              <a:t>Everett Community College</a:t>
            </a:r>
          </a:p>
          <a:p>
            <a:r>
              <a:rPr lang="en-US" sz="1200" dirty="0" err="1"/>
              <a:t>EveryPoint</a:t>
            </a:r>
            <a:endParaRPr lang="en-US" sz="1200" dirty="0"/>
          </a:p>
          <a:p>
            <a:r>
              <a:rPr lang="en-US" sz="1200" dirty="0"/>
              <a:t>Exact Image</a:t>
            </a:r>
          </a:p>
          <a:p>
            <a:r>
              <a:rPr lang="en-US" sz="1200" dirty="0"/>
              <a:t>Freelance</a:t>
            </a:r>
          </a:p>
          <a:p>
            <a:r>
              <a:rPr lang="en-US" sz="1200" dirty="0"/>
              <a:t>Committee for Children</a:t>
            </a:r>
          </a:p>
          <a:p>
            <a:r>
              <a:rPr lang="en-US" sz="1200" b="1" dirty="0"/>
              <a:t>Facebook</a:t>
            </a:r>
          </a:p>
          <a:p>
            <a:r>
              <a:rPr lang="en-US" sz="1200" dirty="0"/>
              <a:t>Fresh</a:t>
            </a:r>
          </a:p>
          <a:p>
            <a:r>
              <a:rPr lang="en-US" sz="1200" b="1" dirty="0" err="1"/>
              <a:t>Garrigan</a:t>
            </a:r>
            <a:r>
              <a:rPr lang="en-US" sz="1200" b="1" dirty="0"/>
              <a:t> Lyman Group </a:t>
            </a:r>
            <a:r>
              <a:rPr lang="en-US" sz="1200" b="1" dirty="0" err="1"/>
              <a:t>GreenRubino</a:t>
            </a:r>
            <a:endParaRPr lang="en-US" sz="1200" b="1" dirty="0"/>
          </a:p>
          <a:p>
            <a:r>
              <a:rPr lang="en-US" sz="1200" dirty="0"/>
              <a:t>Gillian Levine Design, LLC</a:t>
            </a:r>
          </a:p>
          <a:p>
            <a:r>
              <a:rPr lang="en-US" sz="1200" b="1" dirty="0"/>
              <a:t>Golden Lasso</a:t>
            </a:r>
          </a:p>
          <a:p>
            <a:r>
              <a:rPr lang="en-US" sz="1200" b="1" dirty="0"/>
              <a:t>Google</a:t>
            </a:r>
          </a:p>
          <a:p>
            <a:r>
              <a:rPr lang="en-US" sz="1200" dirty="0"/>
              <a:t>Gravity Creative</a:t>
            </a:r>
          </a:p>
          <a:p>
            <a:r>
              <a:rPr lang="en-US" sz="1200" b="1" dirty="0"/>
              <a:t>HBO</a:t>
            </a:r>
          </a:p>
          <a:p>
            <a:r>
              <a:rPr lang="en-US" sz="1200" b="1" dirty="0" err="1"/>
              <a:t>Hornall</a:t>
            </a:r>
            <a:r>
              <a:rPr lang="en-US" sz="1200" b="1" dirty="0"/>
              <a:t> Anderson </a:t>
            </a:r>
          </a:p>
          <a:p>
            <a:r>
              <a:rPr lang="en-US" sz="1200" dirty="0" err="1"/>
              <a:t>Hostwinds</a:t>
            </a:r>
            <a:endParaRPr lang="en-US" sz="1200" dirty="0"/>
          </a:p>
          <a:p>
            <a:r>
              <a:rPr lang="en-US" sz="1200" dirty="0" err="1"/>
              <a:t>HummingTree</a:t>
            </a:r>
            <a:endParaRPr lang="en-US" sz="1200" dirty="0"/>
          </a:p>
          <a:p>
            <a:r>
              <a:rPr lang="en-US" sz="1200" dirty="0"/>
              <a:t>Infosys</a:t>
            </a:r>
          </a:p>
          <a:p>
            <a:r>
              <a:rPr lang="en-US" sz="1200" dirty="0"/>
              <a:t>Interior Architects</a:t>
            </a:r>
          </a:p>
          <a:p>
            <a:r>
              <a:rPr lang="en-US" sz="1200" dirty="0" err="1"/>
              <a:t>Kalakala</a:t>
            </a:r>
            <a:r>
              <a:rPr lang="en-US" sz="1200" dirty="0"/>
              <a:t> Animation</a:t>
            </a:r>
          </a:p>
          <a:p>
            <a:r>
              <a:rPr lang="en-US" sz="1200" b="1" dirty="0"/>
              <a:t>KLM Royal Dutch Airlines</a:t>
            </a:r>
          </a:p>
          <a:p>
            <a:r>
              <a:rPr lang="en-US" sz="1200" dirty="0"/>
              <a:t>Long Playing Communication + Design</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Marco Polo</a:t>
            </a:r>
          </a:p>
          <a:p>
            <a:r>
              <a:rPr lang="en-US" sz="1200" dirty="0"/>
              <a:t>McKinstry</a:t>
            </a:r>
          </a:p>
          <a:p>
            <a:r>
              <a:rPr lang="en-US" sz="1200" b="1" dirty="0"/>
              <a:t>Microsoft</a:t>
            </a:r>
          </a:p>
          <a:p>
            <a:r>
              <a:rPr lang="en-US" sz="1200" dirty="0" err="1"/>
              <a:t>MiiR</a:t>
            </a:r>
            <a:endParaRPr lang="en-US" sz="1200" dirty="0"/>
          </a:p>
          <a:p>
            <a:r>
              <a:rPr lang="en-US" sz="1200" dirty="0"/>
              <a:t>Mix Plate Media</a:t>
            </a:r>
          </a:p>
          <a:p>
            <a:r>
              <a:rPr lang="en-US" sz="1200" dirty="0" err="1"/>
              <a:t>ModusBox</a:t>
            </a:r>
            <a:endParaRPr lang="en-US" sz="1200" dirty="0"/>
          </a:p>
          <a:p>
            <a:r>
              <a:rPr lang="en-US" sz="1200" dirty="0" err="1"/>
              <a:t>Moz</a:t>
            </a:r>
            <a:endParaRPr lang="en-US" sz="1200" dirty="0"/>
          </a:p>
          <a:p>
            <a:r>
              <a:rPr lang="en-US" sz="1200" b="1" dirty="0"/>
              <a:t>Museum of Pop Culture</a:t>
            </a:r>
          </a:p>
          <a:p>
            <a:r>
              <a:rPr lang="en-US" sz="1200" b="1" dirty="0"/>
              <a:t>NBBJ</a:t>
            </a:r>
          </a:p>
          <a:p>
            <a:r>
              <a:rPr lang="en-US" sz="1200" b="1" dirty="0"/>
              <a:t>Nike Inc.</a:t>
            </a:r>
          </a:p>
          <a:p>
            <a:r>
              <a:rPr lang="en-US" sz="1200" b="1" dirty="0"/>
              <a:t>Nordstrom</a:t>
            </a:r>
          </a:p>
          <a:p>
            <a:r>
              <a:rPr lang="en-US" sz="1200" dirty="0" err="1"/>
              <a:t>Onehub</a:t>
            </a:r>
            <a:endParaRPr lang="en-US" sz="1200" dirty="0"/>
          </a:p>
          <a:p>
            <a:r>
              <a:rPr lang="en-US" sz="1200" dirty="0"/>
              <a:t>Open</a:t>
            </a:r>
          </a:p>
          <a:p>
            <a:r>
              <a:rPr lang="en-US" sz="1200" dirty="0" err="1"/>
              <a:t>PicMonkey</a:t>
            </a:r>
            <a:endParaRPr lang="en-US" sz="1200" dirty="0"/>
          </a:p>
          <a:p>
            <a:r>
              <a:rPr lang="en-US" sz="1200" dirty="0"/>
              <a:t>Pike Place Market PDA</a:t>
            </a:r>
          </a:p>
          <a:p>
            <a:r>
              <a:rPr lang="en-US" sz="1200" dirty="0"/>
              <a:t>Pilot Lab</a:t>
            </a:r>
          </a:p>
          <a:p>
            <a:r>
              <a:rPr lang="en-US" sz="1200" dirty="0"/>
              <a:t>Pipette &amp; </a:t>
            </a:r>
            <a:r>
              <a:rPr lang="en-US" sz="1200" dirty="0" err="1"/>
              <a:t>ZoomCare</a:t>
            </a:r>
            <a:r>
              <a:rPr lang="en-US" sz="1200" dirty="0"/>
              <a:t> </a:t>
            </a:r>
          </a:p>
          <a:p>
            <a:r>
              <a:rPr lang="en-US" sz="1200" dirty="0" err="1"/>
              <a:t>Polly.ai</a:t>
            </a:r>
            <a:endParaRPr lang="en-US" sz="1200" dirty="0"/>
          </a:p>
          <a:p>
            <a:r>
              <a:rPr lang="en-US" sz="1200" dirty="0" err="1"/>
              <a:t>Practicery</a:t>
            </a:r>
            <a:endParaRPr lang="en-US" sz="1200" dirty="0"/>
          </a:p>
          <a:p>
            <a:r>
              <a:rPr lang="en-US" sz="1200" dirty="0"/>
              <a:t>PRR</a:t>
            </a:r>
          </a:p>
          <a:p>
            <a:r>
              <a:rPr lang="en-US" sz="1200" b="1" dirty="0"/>
              <a:t>Publicis Experiences</a:t>
            </a:r>
          </a:p>
          <a:p>
            <a:r>
              <a:rPr lang="en-US" sz="1200" dirty="0"/>
              <a:t>Purpose &amp; Co.</a:t>
            </a:r>
          </a:p>
          <a:p>
            <a:r>
              <a:rPr lang="en-US" sz="1200" dirty="0"/>
              <a:t>RAM Mounts</a:t>
            </a:r>
          </a:p>
          <a:p>
            <a:r>
              <a:rPr lang="en-US" sz="1200" b="1" dirty="0"/>
              <a:t>Rational Interaction</a:t>
            </a:r>
          </a:p>
          <a:p>
            <a:r>
              <a:rPr lang="en-US" sz="1200" dirty="0" err="1"/>
              <a:t>Ravensburger</a:t>
            </a:r>
            <a:endParaRPr lang="en-US" sz="1200" dirty="0"/>
          </a:p>
          <a:p>
            <a:r>
              <a:rPr lang="en-US" sz="1200" b="1" dirty="0"/>
              <a:t>Redfin</a:t>
            </a:r>
          </a:p>
          <a:p>
            <a:r>
              <a:rPr lang="en-US" sz="1200" b="1" dirty="0"/>
              <a:t>REI Co-op</a:t>
            </a:r>
          </a:p>
          <a:p>
            <a:r>
              <a:rPr lang="en-US" sz="1200" dirty="0"/>
              <a:t>Retired faculty</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Rock Paper Sketch</a:t>
            </a:r>
          </a:p>
          <a:p>
            <a:r>
              <a:rPr lang="en-US" sz="1200" dirty="0"/>
              <a:t>Rocket Park Design</a:t>
            </a:r>
          </a:p>
          <a:p>
            <a:r>
              <a:rPr lang="en-US" sz="1200" dirty="0"/>
              <a:t>RUN Studios/Microsoft</a:t>
            </a:r>
          </a:p>
          <a:p>
            <a:r>
              <a:rPr lang="en-US" sz="1200" dirty="0"/>
              <a:t>SAP</a:t>
            </a:r>
          </a:p>
          <a:p>
            <a:r>
              <a:rPr lang="en-US" sz="1200" b="1" dirty="0"/>
              <a:t>Seattle Kraken Hockey</a:t>
            </a:r>
          </a:p>
          <a:p>
            <a:r>
              <a:rPr lang="en-US" sz="1200" dirty="0"/>
              <a:t>SID LEE</a:t>
            </a:r>
          </a:p>
          <a:p>
            <a:r>
              <a:rPr lang="en-US" sz="1200" b="1" dirty="0"/>
              <a:t>Spotify R&amp;D</a:t>
            </a:r>
          </a:p>
          <a:p>
            <a:r>
              <a:rPr lang="en-US" sz="1200" b="1" dirty="0"/>
              <a:t>Squarespace</a:t>
            </a:r>
            <a:r>
              <a:rPr lang="en-US" sz="1200" dirty="0"/>
              <a:t> </a:t>
            </a:r>
          </a:p>
          <a:p>
            <a:r>
              <a:rPr lang="en-US" sz="1200" dirty="0"/>
              <a:t>Stack resources</a:t>
            </a:r>
          </a:p>
          <a:p>
            <a:r>
              <a:rPr lang="en-US" sz="1200" b="1" dirty="0"/>
              <a:t>Starbucks</a:t>
            </a:r>
          </a:p>
          <a:p>
            <a:r>
              <a:rPr lang="en-US" sz="1200" dirty="0"/>
              <a:t>STORD</a:t>
            </a:r>
          </a:p>
          <a:p>
            <a:r>
              <a:rPr lang="en-US" sz="1200" dirty="0"/>
              <a:t>Strum</a:t>
            </a:r>
          </a:p>
          <a:p>
            <a:r>
              <a:rPr lang="en-US" sz="1200" dirty="0" err="1"/>
              <a:t>Lustre</a:t>
            </a:r>
            <a:endParaRPr lang="en-US" sz="1200" dirty="0"/>
          </a:p>
          <a:p>
            <a:r>
              <a:rPr lang="en-US" sz="1200" b="1" dirty="0"/>
              <a:t>T-Mobile Creative Studio</a:t>
            </a:r>
            <a:r>
              <a:rPr lang="en-US" sz="1200" dirty="0"/>
              <a:t> </a:t>
            </a:r>
          </a:p>
          <a:p>
            <a:r>
              <a:rPr lang="en-US" sz="1200" dirty="0"/>
              <a:t>Territory</a:t>
            </a:r>
          </a:p>
          <a:p>
            <a:r>
              <a:rPr lang="en-US" sz="1200" b="1" dirty="0"/>
              <a:t>Tether</a:t>
            </a:r>
          </a:p>
          <a:p>
            <a:r>
              <a:rPr lang="en-US" sz="1200" dirty="0" err="1"/>
              <a:t>Tinuiti</a:t>
            </a:r>
            <a:endParaRPr lang="en-US" sz="1200" dirty="0"/>
          </a:p>
          <a:p>
            <a:r>
              <a:rPr lang="en-US" sz="1200" dirty="0"/>
              <a:t>Tiny Sandwiches</a:t>
            </a:r>
          </a:p>
          <a:p>
            <a:r>
              <a:rPr lang="en-US" sz="1200" dirty="0"/>
              <a:t>True Brands</a:t>
            </a:r>
          </a:p>
          <a:p>
            <a:r>
              <a:rPr lang="en-US" sz="1200" b="1" dirty="0"/>
              <a:t>University of Washington</a:t>
            </a:r>
            <a:endParaRPr lang="en-US" sz="1200" dirty="0"/>
          </a:p>
          <a:p>
            <a:r>
              <a:rPr lang="en-US" sz="1200" dirty="0"/>
              <a:t>Unsung Studio</a:t>
            </a:r>
          </a:p>
          <a:p>
            <a:r>
              <a:rPr lang="en-US" sz="1200" dirty="0"/>
              <a:t>VF Corp</a:t>
            </a:r>
          </a:p>
          <a:p>
            <a:r>
              <a:rPr lang="en-US" sz="1200" dirty="0"/>
              <a:t>VVS (very very spaceship) </a:t>
            </a:r>
          </a:p>
          <a:p>
            <a:r>
              <a:rPr lang="en-US" sz="1200" b="1" dirty="0"/>
              <a:t>Wick &amp; Mortar </a:t>
            </a:r>
          </a:p>
          <a:p>
            <a:r>
              <a:rPr lang="en-US" sz="1200" b="1" dirty="0" err="1"/>
              <a:t>Wongdoody</a:t>
            </a:r>
            <a:endParaRPr lang="en-US" sz="1200" b="1" dirty="0"/>
          </a:p>
          <a:p>
            <a:r>
              <a:rPr lang="en-US" sz="1200" dirty="0"/>
              <a:t>ZTUDIO</a:t>
            </a:r>
          </a:p>
          <a:p>
            <a:r>
              <a:rPr lang="en-US" sz="1200" b="1" dirty="0"/>
              <a:t>Zulily</a:t>
            </a:r>
          </a:p>
          <a:p>
            <a:endParaRPr lang="en-US" sz="1200" dirty="0"/>
          </a:p>
        </p:txBody>
      </p:sp>
    </p:spTree>
    <p:extLst>
      <p:ext uri="{BB962C8B-B14F-4D97-AF65-F5344CB8AC3E}">
        <p14:creationId xmlns:p14="http://schemas.microsoft.com/office/powerpoint/2010/main" val="336481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01D423-2854-8C48-9232-963FE661F0CD}"/>
              </a:ext>
            </a:extLst>
          </p:cNvPr>
          <p:cNvSpPr txBox="1"/>
          <p:nvPr/>
        </p:nvSpPr>
        <p:spPr>
          <a:xfrm>
            <a:off x="9296400" y="990600"/>
            <a:ext cx="184731" cy="369332"/>
          </a:xfrm>
          <a:prstGeom prst="rect">
            <a:avLst/>
          </a:prstGeom>
          <a:noFill/>
        </p:spPr>
        <p:txBody>
          <a:bodyPr wrap="none" rtlCol="0">
            <a:spAutoFit/>
          </a:bodyPr>
          <a:lstStyle/>
          <a:p>
            <a:endParaRPr lang="en-US" dirty="0"/>
          </a:p>
        </p:txBody>
      </p:sp>
      <p:sp>
        <p:nvSpPr>
          <p:cNvPr id="2" name="Rectangle 1">
            <a:extLst>
              <a:ext uri="{FF2B5EF4-FFF2-40B4-BE49-F238E27FC236}">
                <a16:creationId xmlns:a16="http://schemas.microsoft.com/office/drawing/2014/main" id="{3402EA48-272D-2549-BD15-FFA90977AE1D}"/>
              </a:ext>
            </a:extLst>
          </p:cNvPr>
          <p:cNvSpPr/>
          <p:nvPr/>
        </p:nvSpPr>
        <p:spPr>
          <a:xfrm>
            <a:off x="0" y="0"/>
            <a:ext cx="9144000" cy="914400"/>
          </a:xfrm>
          <a:prstGeom prst="rect">
            <a:avLst/>
          </a:prstGeom>
          <a:gradFill>
            <a:gsLst>
              <a:gs pos="0">
                <a:srgbClr val="00A9DC"/>
              </a:gs>
              <a:gs pos="99000">
                <a:srgbClr val="00519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93CE6794-84CB-7848-906B-1B56A0A361E2}"/>
              </a:ext>
            </a:extLst>
          </p:cNvPr>
          <p:cNvSpPr txBox="1"/>
          <p:nvPr/>
        </p:nvSpPr>
        <p:spPr>
          <a:xfrm>
            <a:off x="0" y="41701"/>
            <a:ext cx="9144000" cy="830997"/>
          </a:xfrm>
          <a:prstGeom prst="rect">
            <a:avLst/>
          </a:prstGeom>
          <a:noFill/>
        </p:spPr>
        <p:txBody>
          <a:bodyPr wrap="square" rtlCol="0">
            <a:spAutoFit/>
          </a:bodyPr>
          <a:lstStyle/>
          <a:p>
            <a:pPr algn="ctr"/>
            <a:r>
              <a:rPr lang="en-US" sz="4800" b="1" dirty="0">
                <a:solidFill>
                  <a:schemeClr val="bg1"/>
                </a:solidFill>
                <a:latin typeface="+mn-lt"/>
              </a:rPr>
              <a:t>What we do</a:t>
            </a:r>
          </a:p>
        </p:txBody>
      </p:sp>
      <p:sp>
        <p:nvSpPr>
          <p:cNvPr id="6" name="TextBox 5">
            <a:extLst>
              <a:ext uri="{FF2B5EF4-FFF2-40B4-BE49-F238E27FC236}">
                <a16:creationId xmlns:a16="http://schemas.microsoft.com/office/drawing/2014/main" id="{B25DDAB1-F2A1-5143-B1BB-73BEFA3BEADB}"/>
              </a:ext>
            </a:extLst>
          </p:cNvPr>
          <p:cNvSpPr txBox="1"/>
          <p:nvPr/>
        </p:nvSpPr>
        <p:spPr>
          <a:xfrm>
            <a:off x="685800" y="1359932"/>
            <a:ext cx="7772400" cy="3139321"/>
          </a:xfrm>
          <a:prstGeom prst="rect">
            <a:avLst/>
          </a:prstGeom>
          <a:noFill/>
        </p:spPr>
        <p:txBody>
          <a:bodyPr wrap="square" rtlCol="0">
            <a:spAutoFit/>
          </a:bodyPr>
          <a:lstStyle/>
          <a:p>
            <a:r>
              <a:rPr lang="en-US" dirty="0">
                <a:latin typeface="+mn-lt"/>
              </a:rPr>
              <a:t>This is what we do</a:t>
            </a:r>
          </a:p>
          <a:p>
            <a:endParaRPr lang="en-US" dirty="0"/>
          </a:p>
          <a:p>
            <a:r>
              <a:rPr lang="en-US" dirty="0">
                <a:hlinkClick r:id="rId3"/>
              </a:rPr>
              <a:t>http://seattlecentralcreativeacademy.com/</a:t>
            </a:r>
            <a:endParaRPr lang="en-US" dirty="0"/>
          </a:p>
          <a:p>
            <a:endParaRPr lang="en-US" dirty="0">
              <a:latin typeface="+mn-lt"/>
            </a:endParaRPr>
          </a:p>
          <a:p>
            <a:r>
              <a:rPr lang="en-US" dirty="0">
                <a:hlinkClick r:id="rId4"/>
              </a:rPr>
              <a:t>https://www.instagram.com/creative_academy/</a:t>
            </a:r>
            <a:endParaRPr lang="en-US" dirty="0"/>
          </a:p>
          <a:p>
            <a:endParaRPr lang="en-US" dirty="0">
              <a:latin typeface="+mn-lt"/>
            </a:endParaRPr>
          </a:p>
          <a:p>
            <a:endParaRPr lang="en-US" dirty="0">
              <a:latin typeface="+mn-lt"/>
            </a:endParaRPr>
          </a:p>
          <a:p>
            <a:r>
              <a:rPr lang="en-US" dirty="0"/>
              <a:t>If asked about college admissions, advising, etc. and you don’t have the answer, encourage students to stick around for help from 4:30-5pm.</a:t>
            </a:r>
            <a:endParaRPr lang="en-US" dirty="0">
              <a:latin typeface="+mn-lt"/>
            </a:endParaRPr>
          </a:p>
          <a:p>
            <a:endParaRPr lang="en-US" dirty="0"/>
          </a:p>
          <a:p>
            <a:endParaRPr lang="en-US" dirty="0">
              <a:latin typeface="+mn-lt"/>
            </a:endParaRPr>
          </a:p>
        </p:txBody>
      </p:sp>
    </p:spTree>
    <p:extLst>
      <p:ext uri="{BB962C8B-B14F-4D97-AF65-F5344CB8AC3E}">
        <p14:creationId xmlns:p14="http://schemas.microsoft.com/office/powerpoint/2010/main" val="1815905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01D423-2854-8C48-9232-963FE661F0CD}"/>
              </a:ext>
            </a:extLst>
          </p:cNvPr>
          <p:cNvSpPr txBox="1"/>
          <p:nvPr/>
        </p:nvSpPr>
        <p:spPr>
          <a:xfrm>
            <a:off x="9296400" y="990600"/>
            <a:ext cx="184731" cy="369332"/>
          </a:xfrm>
          <a:prstGeom prst="rect">
            <a:avLst/>
          </a:prstGeom>
          <a:noFill/>
        </p:spPr>
        <p:txBody>
          <a:bodyPr wrap="none" rtlCol="0">
            <a:spAutoFit/>
          </a:bodyPr>
          <a:lstStyle/>
          <a:p>
            <a:endParaRPr lang="en-US" dirty="0"/>
          </a:p>
        </p:txBody>
      </p:sp>
      <p:sp>
        <p:nvSpPr>
          <p:cNvPr id="2" name="Rectangle 1">
            <a:extLst>
              <a:ext uri="{FF2B5EF4-FFF2-40B4-BE49-F238E27FC236}">
                <a16:creationId xmlns:a16="http://schemas.microsoft.com/office/drawing/2014/main" id="{3402EA48-272D-2549-BD15-FFA90977AE1D}"/>
              </a:ext>
            </a:extLst>
          </p:cNvPr>
          <p:cNvSpPr/>
          <p:nvPr/>
        </p:nvSpPr>
        <p:spPr>
          <a:xfrm>
            <a:off x="0" y="0"/>
            <a:ext cx="9144000" cy="914400"/>
          </a:xfrm>
          <a:prstGeom prst="rect">
            <a:avLst/>
          </a:prstGeom>
          <a:gradFill>
            <a:gsLst>
              <a:gs pos="0">
                <a:srgbClr val="00A9DC"/>
              </a:gs>
              <a:gs pos="99000">
                <a:srgbClr val="00519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93CE6794-84CB-7848-906B-1B56A0A361E2}"/>
              </a:ext>
            </a:extLst>
          </p:cNvPr>
          <p:cNvSpPr txBox="1"/>
          <p:nvPr/>
        </p:nvSpPr>
        <p:spPr>
          <a:xfrm>
            <a:off x="0" y="41701"/>
            <a:ext cx="9144000" cy="830997"/>
          </a:xfrm>
          <a:prstGeom prst="rect">
            <a:avLst/>
          </a:prstGeom>
          <a:noFill/>
        </p:spPr>
        <p:txBody>
          <a:bodyPr wrap="square" rtlCol="0">
            <a:spAutoFit/>
          </a:bodyPr>
          <a:lstStyle/>
          <a:p>
            <a:pPr algn="ctr"/>
            <a:r>
              <a:rPr lang="en-US" sz="4800" b="1" dirty="0">
                <a:solidFill>
                  <a:schemeClr val="bg1"/>
                </a:solidFill>
                <a:latin typeface="+mn-lt"/>
              </a:rPr>
              <a:t>Talking Points</a:t>
            </a:r>
          </a:p>
        </p:txBody>
      </p:sp>
      <p:sp>
        <p:nvSpPr>
          <p:cNvPr id="6" name="TextBox 5">
            <a:extLst>
              <a:ext uri="{FF2B5EF4-FFF2-40B4-BE49-F238E27FC236}">
                <a16:creationId xmlns:a16="http://schemas.microsoft.com/office/drawing/2014/main" id="{B25DDAB1-F2A1-5143-B1BB-73BEFA3BEADB}"/>
              </a:ext>
            </a:extLst>
          </p:cNvPr>
          <p:cNvSpPr txBox="1"/>
          <p:nvPr/>
        </p:nvSpPr>
        <p:spPr>
          <a:xfrm>
            <a:off x="685800" y="1359932"/>
            <a:ext cx="7772400" cy="5632311"/>
          </a:xfrm>
          <a:prstGeom prst="rect">
            <a:avLst/>
          </a:prstGeom>
          <a:noFill/>
        </p:spPr>
        <p:txBody>
          <a:bodyPr wrap="square" rtlCol="0">
            <a:spAutoFit/>
          </a:bodyPr>
          <a:lstStyle/>
          <a:p>
            <a:r>
              <a:rPr lang="en-US" b="1" dirty="0"/>
              <a:t>Website</a:t>
            </a:r>
            <a:endParaRPr lang="en-US" dirty="0"/>
          </a:p>
          <a:p>
            <a:r>
              <a:rPr lang="en-US" dirty="0"/>
              <a:t> </a:t>
            </a:r>
          </a:p>
          <a:p>
            <a:r>
              <a:rPr lang="en-US" b="1" dirty="0"/>
              <a:t>Overview</a:t>
            </a:r>
            <a:endParaRPr lang="en-US" dirty="0"/>
          </a:p>
          <a:p>
            <a:pPr lvl="0"/>
            <a:r>
              <a:rPr lang="en-US" dirty="0"/>
              <a:t>The program is competitive – Portfolio</a:t>
            </a:r>
          </a:p>
          <a:p>
            <a:pPr lvl="0"/>
            <a:r>
              <a:rPr lang="en-US" dirty="0"/>
              <a:t>2/3 of students have a bachelor’s degree and are making a career change</a:t>
            </a:r>
          </a:p>
          <a:p>
            <a:pPr lvl="0"/>
            <a:r>
              <a:rPr lang="en-US" dirty="0"/>
              <a:t>Average age 28</a:t>
            </a:r>
          </a:p>
          <a:p>
            <a:pPr lvl="0"/>
            <a:r>
              <a:rPr lang="en-US" dirty="0"/>
              <a:t>Must maintain a 2.0 grade point in every class</a:t>
            </a:r>
          </a:p>
          <a:p>
            <a:pPr lvl="0"/>
            <a:r>
              <a:rPr lang="en-US" dirty="0"/>
              <a:t>Five-hour classes with 3 to 5 hours of homework each day</a:t>
            </a:r>
          </a:p>
          <a:p>
            <a:r>
              <a:rPr lang="en-US" dirty="0"/>
              <a:t> </a:t>
            </a:r>
          </a:p>
          <a:p>
            <a:r>
              <a:rPr lang="en-US" b="1" dirty="0"/>
              <a:t>Courses</a:t>
            </a:r>
            <a:endParaRPr lang="en-US" dirty="0"/>
          </a:p>
          <a:p>
            <a:pPr lvl="0"/>
            <a:r>
              <a:rPr lang="en-US" dirty="0"/>
              <a:t>Lockstep, only start in the Fall</a:t>
            </a:r>
          </a:p>
          <a:p>
            <a:pPr lvl="0"/>
            <a:r>
              <a:rPr lang="en-US" dirty="0"/>
              <a:t>Classes meet once a week, five days a week from 9:00am to 2:00pm, </a:t>
            </a:r>
            <a:br>
              <a:rPr lang="en-US" dirty="0"/>
            </a:br>
            <a:r>
              <a:rPr lang="en-US" dirty="0"/>
              <a:t>except Friday 9:00am to 3:00pm for New Media.</a:t>
            </a:r>
          </a:p>
          <a:p>
            <a:pPr lvl="0"/>
            <a:r>
              <a:rPr lang="en-US" dirty="0"/>
              <a:t>11-week quarters with no classes during the summer</a:t>
            </a:r>
          </a:p>
          <a:p>
            <a:pPr lvl="0"/>
            <a:r>
              <a:rPr lang="en-US" dirty="0"/>
              <a:t>Required Internship, 3 credits, 99 hours</a:t>
            </a:r>
          </a:p>
          <a:p>
            <a:pPr lvl="0"/>
            <a:r>
              <a:rPr lang="en-US" dirty="0"/>
              <a:t>Classes are a mix of lecture, demonstrations, critiques and lab time.</a:t>
            </a:r>
          </a:p>
          <a:p>
            <a:pPr lvl="0"/>
            <a:r>
              <a:rPr lang="en-US" dirty="0"/>
              <a:t>Two-year program, Associate of Applied Science degree</a:t>
            </a:r>
          </a:p>
          <a:p>
            <a:pPr lvl="0"/>
            <a:r>
              <a:rPr lang="en-US" dirty="0"/>
              <a:t>Upside down articulation with Western Washington and Evergreen</a:t>
            </a:r>
          </a:p>
          <a:p>
            <a:endParaRPr lang="en-US" dirty="0"/>
          </a:p>
          <a:p>
            <a:endParaRPr lang="en-US" dirty="0">
              <a:latin typeface="+mn-lt"/>
            </a:endParaRPr>
          </a:p>
        </p:txBody>
      </p:sp>
    </p:spTree>
    <p:extLst>
      <p:ext uri="{BB962C8B-B14F-4D97-AF65-F5344CB8AC3E}">
        <p14:creationId xmlns:p14="http://schemas.microsoft.com/office/powerpoint/2010/main" val="17897933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1607</TotalTime>
  <Words>1145</Words>
  <Application>Microsoft Macintosh PowerPoint</Application>
  <PresentationFormat>On-screen Show (4:3)</PresentationFormat>
  <Paragraphs>340</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Eickman, Paulette</dc:creator>
  <cp:lastModifiedBy>Salverda, Marc</cp:lastModifiedBy>
  <cp:revision>30</cp:revision>
  <cp:lastPrinted>2021-04-17T18:07:02Z</cp:lastPrinted>
  <dcterms:created xsi:type="dcterms:W3CDTF">2021-03-30T22:17:11Z</dcterms:created>
  <dcterms:modified xsi:type="dcterms:W3CDTF">2021-05-03T21:54:03Z</dcterms:modified>
</cp:coreProperties>
</file>